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257" r:id="rId3"/>
    <p:sldId id="258" r:id="rId4"/>
    <p:sldId id="259" r:id="rId5"/>
    <p:sldId id="260" r:id="rId6"/>
    <p:sldId id="261" r:id="rId7"/>
    <p:sldId id="294" r:id="rId8"/>
    <p:sldId id="263" r:id="rId9"/>
    <p:sldId id="264" r:id="rId10"/>
    <p:sldId id="265" r:id="rId11"/>
    <p:sldId id="295" r:id="rId12"/>
    <p:sldId id="267" r:id="rId13"/>
    <p:sldId id="268" r:id="rId14"/>
    <p:sldId id="269" r:id="rId15"/>
    <p:sldId id="270" r:id="rId16"/>
    <p:sldId id="271" r:id="rId17"/>
    <p:sldId id="272" r:id="rId18"/>
    <p:sldId id="273" r:id="rId19"/>
    <p:sldId id="274" r:id="rId20"/>
    <p:sldId id="275" r:id="rId21"/>
    <p:sldId id="276" r:id="rId22"/>
    <p:sldId id="296" r:id="rId23"/>
    <p:sldId id="278" r:id="rId24"/>
    <p:sldId id="279" r:id="rId25"/>
    <p:sldId id="280" r:id="rId26"/>
    <p:sldId id="281" r:id="rId27"/>
    <p:sldId id="282" r:id="rId28"/>
    <p:sldId id="297" r:id="rId29"/>
    <p:sldId id="284" r:id="rId30"/>
    <p:sldId id="285" r:id="rId31"/>
    <p:sldId id="286" r:id="rId32"/>
    <p:sldId id="287" r:id="rId33"/>
    <p:sldId id="288" r:id="rId34"/>
    <p:sldId id="289" r:id="rId35"/>
    <p:sldId id="290" r:id="rId36"/>
    <p:sldId id="291" r:id="rId37"/>
    <p:sldId id="298" r:id="rId38"/>
    <p:sldId id="351" r:id="rId39"/>
    <p:sldId id="350" r:id="rId40"/>
    <p:sldId id="349" r:id="rId41"/>
    <p:sldId id="352" r:id="rId42"/>
    <p:sldId id="353" r:id="rId43"/>
    <p:sldId id="355" r:id="rId44"/>
    <p:sldId id="354" r:id="rId45"/>
    <p:sldId id="293" r:id="rId4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4648"/>
  </p:normalViewPr>
  <p:slideViewPr>
    <p:cSldViewPr snapToGrid="0" snapToObjects="1">
      <p:cViewPr>
        <p:scale>
          <a:sx n="60" d="100"/>
          <a:sy n="60" d="100"/>
        </p:scale>
        <p:origin x="2232"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3203439253909"/>
          <c:y val="0.20537634493449267"/>
          <c:w val="0.40614616172062568"/>
          <c:h val="0.60969844192561917"/>
        </c:manualLayout>
      </c:layout>
      <c:pieChart>
        <c:varyColors val="1"/>
        <c:ser>
          <c:idx val="0"/>
          <c:order val="0"/>
          <c:tx>
            <c:strRef>
              <c:f>Foglio1!$B$1</c:f>
              <c:strCache>
                <c:ptCount val="1"/>
                <c:pt idx="0">
                  <c:v>n. post</c:v>
                </c:pt>
              </c:strCache>
            </c:strRef>
          </c:tx>
          <c:dPt>
            <c:idx val="0"/>
            <c:bubble3D val="0"/>
            <c:spPr>
              <a:gradFill rotWithShape="1">
                <a:gsLst>
                  <a:gs pos="0">
                    <a:schemeClr val="accent1">
                      <a:tint val="100000"/>
                      <a:shade val="100000"/>
                      <a:satMod val="129999"/>
                    </a:schemeClr>
                  </a:gs>
                  <a:gs pos="100000">
                    <a:schemeClr val="accent1">
                      <a:tint val="50000"/>
                      <a:shade val="100000"/>
                      <a:satMod val="350000"/>
                    </a:schemeClr>
                  </a:gs>
                </a:gsLst>
                <a:lin ang="16200000" scaled="0"/>
              </a:gradFill>
              <a:ln>
                <a:noFill/>
              </a:ln>
              <a:effectLst>
                <a:outerShdw blurRad="38100" dist="25400" dir="5400000" rotWithShape="0">
                  <a:srgbClr val="000000">
                    <a:alpha val="50000"/>
                  </a:srgbClr>
                </a:outerShdw>
              </a:effectLst>
            </c:spPr>
            <c:extLst>
              <c:ext xmlns:c16="http://schemas.microsoft.com/office/drawing/2014/chart" uri="{C3380CC4-5D6E-409C-BE32-E72D297353CC}">
                <c16:uniqueId val="{00000003-9BD3-42A3-85A7-98479A6A5BC6}"/>
              </c:ext>
            </c:extLst>
          </c:dPt>
          <c:dPt>
            <c:idx val="1"/>
            <c:bubble3D val="0"/>
            <c:spPr>
              <a:gradFill rotWithShape="1">
                <a:gsLst>
                  <a:gs pos="0">
                    <a:schemeClr val="accent2">
                      <a:tint val="100000"/>
                      <a:shade val="100000"/>
                      <a:satMod val="129999"/>
                    </a:schemeClr>
                  </a:gs>
                  <a:gs pos="100000">
                    <a:schemeClr val="accent2">
                      <a:tint val="50000"/>
                      <a:shade val="100000"/>
                      <a:satMod val="350000"/>
                    </a:schemeClr>
                  </a:gs>
                </a:gsLst>
                <a:lin ang="16200000" scaled="0"/>
              </a:gradFill>
              <a:ln>
                <a:noFill/>
              </a:ln>
              <a:effectLst>
                <a:outerShdw blurRad="38100" dist="25400" dir="5400000" rotWithShape="0">
                  <a:srgbClr val="000000">
                    <a:alpha val="50000"/>
                  </a:srgbClr>
                </a:outerShdw>
              </a:effectLst>
            </c:spPr>
            <c:extLst>
              <c:ext xmlns:c16="http://schemas.microsoft.com/office/drawing/2014/chart" uri="{C3380CC4-5D6E-409C-BE32-E72D297353CC}">
                <c16:uniqueId val="{00000004-9BD3-42A3-85A7-98479A6A5BC6}"/>
              </c:ext>
            </c:extLst>
          </c:dPt>
          <c:dPt>
            <c:idx val="2"/>
            <c:bubble3D val="0"/>
            <c:spPr>
              <a:gradFill rotWithShape="1">
                <a:gsLst>
                  <a:gs pos="0">
                    <a:schemeClr val="accent3">
                      <a:tint val="100000"/>
                      <a:shade val="100000"/>
                      <a:satMod val="129999"/>
                    </a:schemeClr>
                  </a:gs>
                  <a:gs pos="100000">
                    <a:schemeClr val="accent3">
                      <a:tint val="50000"/>
                      <a:shade val="100000"/>
                      <a:satMod val="350000"/>
                    </a:schemeClr>
                  </a:gs>
                </a:gsLst>
                <a:lin ang="16200000" scaled="0"/>
              </a:gradFill>
              <a:ln>
                <a:noFill/>
              </a:ln>
              <a:effectLst>
                <a:outerShdw blurRad="38100" dist="25400" dir="5400000" rotWithShape="0">
                  <a:srgbClr val="000000">
                    <a:alpha val="50000"/>
                  </a:srgbClr>
                </a:outerShdw>
              </a:effectLst>
            </c:spPr>
            <c:extLst>
              <c:ext xmlns:c16="http://schemas.microsoft.com/office/drawing/2014/chart" uri="{C3380CC4-5D6E-409C-BE32-E72D297353CC}">
                <c16:uniqueId val="{00000005-9BD3-42A3-85A7-98479A6A5BC6}"/>
              </c:ext>
            </c:extLst>
          </c:dPt>
          <c:dPt>
            <c:idx val="3"/>
            <c:bubble3D val="0"/>
            <c:spPr>
              <a:gradFill rotWithShape="1">
                <a:gsLst>
                  <a:gs pos="0">
                    <a:schemeClr val="accent4">
                      <a:tint val="100000"/>
                      <a:shade val="100000"/>
                      <a:satMod val="129999"/>
                    </a:schemeClr>
                  </a:gs>
                  <a:gs pos="100000">
                    <a:schemeClr val="accent4">
                      <a:tint val="50000"/>
                      <a:shade val="100000"/>
                      <a:satMod val="350000"/>
                    </a:schemeClr>
                  </a:gs>
                </a:gsLst>
                <a:lin ang="16200000" scaled="0"/>
              </a:gradFill>
              <a:ln>
                <a:noFill/>
              </a:ln>
              <a:effectLst>
                <a:outerShdw blurRad="38100" dist="25400" dir="5400000" rotWithShape="0">
                  <a:srgbClr val="000000">
                    <a:alpha val="50000"/>
                  </a:srgbClr>
                </a:outerShdw>
              </a:effectLst>
            </c:spPr>
            <c:extLst>
              <c:ext xmlns:c16="http://schemas.microsoft.com/office/drawing/2014/chart" uri="{C3380CC4-5D6E-409C-BE32-E72D297353CC}">
                <c16:uniqueId val="{00000007-9BD3-42A3-85A7-98479A6A5BC6}"/>
              </c:ext>
            </c:extLst>
          </c:dPt>
          <c:dPt>
            <c:idx val="4"/>
            <c:bubble3D val="0"/>
            <c:spPr>
              <a:gradFill rotWithShape="1">
                <a:gsLst>
                  <a:gs pos="0">
                    <a:schemeClr val="accent5">
                      <a:tint val="100000"/>
                      <a:shade val="100000"/>
                      <a:satMod val="129999"/>
                    </a:schemeClr>
                  </a:gs>
                  <a:gs pos="100000">
                    <a:schemeClr val="accent5">
                      <a:tint val="50000"/>
                      <a:shade val="100000"/>
                      <a:satMod val="350000"/>
                    </a:schemeClr>
                  </a:gs>
                </a:gsLst>
                <a:lin ang="16200000" scaled="0"/>
              </a:gradFill>
              <a:ln>
                <a:noFill/>
              </a:ln>
              <a:effectLst>
                <a:outerShdw blurRad="38100" dist="25400" dir="5400000" rotWithShape="0">
                  <a:srgbClr val="000000">
                    <a:alpha val="50000"/>
                  </a:srgbClr>
                </a:outerShdw>
              </a:effectLst>
            </c:spPr>
            <c:extLst>
              <c:ext xmlns:c16="http://schemas.microsoft.com/office/drawing/2014/chart" uri="{C3380CC4-5D6E-409C-BE32-E72D297353CC}">
                <c16:uniqueId val="{00000002-9BD3-42A3-85A7-98479A6A5BC6}"/>
              </c:ext>
            </c:extLst>
          </c:dPt>
          <c:dLbls>
            <c:dLbl>
              <c:idx val="0"/>
              <c:layout>
                <c:manualLayout>
                  <c:x val="-1.8948748914227653E-2"/>
                  <c:y val="-4.21805702904951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BD3-42A3-85A7-98479A6A5BC6}"/>
                </c:ext>
              </c:extLst>
            </c:dLbl>
            <c:dLbl>
              <c:idx val="1"/>
              <c:layout>
                <c:manualLayout>
                  <c:x val="3.1362232072107113E-3"/>
                  <c:y val="-6.00577289618926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BD3-42A3-85A7-98479A6A5BC6}"/>
                </c:ext>
              </c:extLst>
            </c:dLbl>
            <c:dLbl>
              <c:idx val="2"/>
              <c:layout>
                <c:manualLayout>
                  <c:x val="6.8269689439524606E-2"/>
                  <c:y val="2.892168911659932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BD3-42A3-85A7-98479A6A5BC6}"/>
                </c:ext>
              </c:extLst>
            </c:dLbl>
            <c:dLbl>
              <c:idx val="3"/>
              <c:layout>
                <c:manualLayout>
                  <c:x val="0.28143299617992085"/>
                  <c:y val="-0.2444114522077027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BD3-42A3-85A7-98479A6A5BC6}"/>
                </c:ext>
              </c:extLst>
            </c:dLbl>
            <c:dLbl>
              <c:idx val="4"/>
              <c:layout>
                <c:manualLayout>
                  <c:x val="-4.7965581178981302E-2"/>
                  <c:y val="-5.410590928835799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BD3-42A3-85A7-98479A6A5BC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BentonSans Light" panose="02000503000000020004" pitchFamily="50" charset="0"/>
                    <a:ea typeface="+mn-ea"/>
                    <a:cs typeface="+mn-cs"/>
                  </a:defRPr>
                </a:pPr>
                <a:endParaRPr lang="it-IT"/>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Foglio1!$A$2:$A$6</c:f>
              <c:strCache>
                <c:ptCount val="5"/>
                <c:pt idx="0">
                  <c:v>Politica</c:v>
                </c:pt>
                <c:pt idx="1">
                  <c:v>Pagine di intrattenimento</c:v>
                </c:pt>
                <c:pt idx="2">
                  <c:v>Personaggi pubblici</c:v>
                </c:pt>
                <c:pt idx="3">
                  <c:v>Media</c:v>
                </c:pt>
                <c:pt idx="4">
                  <c:v>Tifoserie, pagine e quotidiani di area</c:v>
                </c:pt>
              </c:strCache>
            </c:strRef>
          </c:cat>
          <c:val>
            <c:numRef>
              <c:f>Foglio1!$B$2:$B$6</c:f>
              <c:numCache>
                <c:formatCode>General</c:formatCode>
                <c:ptCount val="5"/>
                <c:pt idx="0">
                  <c:v>30</c:v>
                </c:pt>
                <c:pt idx="1">
                  <c:v>31</c:v>
                </c:pt>
                <c:pt idx="2">
                  <c:v>15</c:v>
                </c:pt>
                <c:pt idx="3">
                  <c:v>310</c:v>
                </c:pt>
                <c:pt idx="4">
                  <c:v>99</c:v>
                </c:pt>
              </c:numCache>
            </c:numRef>
          </c:val>
          <c:extLst>
            <c:ext xmlns:c16="http://schemas.microsoft.com/office/drawing/2014/chart" uri="{C3380CC4-5D6E-409C-BE32-E72D297353CC}">
              <c16:uniqueId val="{00000000-9BD3-42A3-85A7-98479A6A5BC6}"/>
            </c:ext>
          </c:extLst>
        </c:ser>
        <c:dLbls>
          <c:dLblPos val="inEnd"/>
          <c:showLegendKey val="0"/>
          <c:showVal val="0"/>
          <c:showCatName val="1"/>
          <c:showSerName val="0"/>
          <c:showPercent val="1"/>
          <c:showBubbleSize val="0"/>
          <c:showLeaderLines val="1"/>
        </c:dLbls>
        <c:firstSliceAng val="0"/>
      </c:pieChart>
      <c:spPr>
        <a:noFill/>
        <a:ln>
          <a:noFill/>
        </a:ln>
        <a:effectLst/>
      </c:spPr>
    </c:plotArea>
    <c:legend>
      <c:legendPos val="b"/>
      <c:layout>
        <c:manualLayout>
          <c:xMode val="edge"/>
          <c:yMode val="edge"/>
          <c:x val="2.7266192628180304E-3"/>
          <c:y val="0.84414600629763314"/>
          <c:w val="0.99621566429559827"/>
          <c:h val="0.145832700426851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BentonSans Light" panose="02000503000000020004" pitchFamily="50" charset="0"/>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Foglio1!$B$1</c:f>
              <c:strCache>
                <c:ptCount val="1"/>
                <c:pt idx="0">
                  <c:v>Reaction</c:v>
                </c:pt>
              </c:strCache>
            </c:strRef>
          </c:tx>
          <c:spPr>
            <a:solidFill>
              <a:schemeClr val="accent1"/>
            </a:solidFill>
            <a:ln>
              <a:noFill/>
            </a:ln>
            <a:effectLst/>
          </c:spPr>
          <c:invertIfNegative val="0"/>
          <c:cat>
            <c:strRef>
              <c:f>Foglio1!$A$2:$A$11</c:f>
              <c:strCache>
                <c:ptCount val="10"/>
                <c:pt idx="0">
                  <c:v>CALCIATORI BRUTTI</c:v>
                </c:pt>
                <c:pt idx="1">
                  <c:v>Sky Sport</c:v>
                </c:pt>
                <c:pt idx="2">
                  <c:v>Andrea Scanzi</c:v>
                </c:pt>
                <c:pt idx="3">
                  <c:v>Sky Sport</c:v>
                </c:pt>
                <c:pt idx="4">
                  <c:v>Corriere della Sera</c:v>
                </c:pt>
                <c:pt idx="5">
                  <c:v>the JackaL</c:v>
                </c:pt>
                <c:pt idx="6">
                  <c:v>Lercio</c:v>
                </c:pt>
                <c:pt idx="7">
                  <c:v>Matteo Salvini</c:v>
                </c:pt>
                <c:pt idx="8">
                  <c:v>Giuseppe Conte</c:v>
                </c:pt>
                <c:pt idx="9">
                  <c:v>Gli Autogol</c:v>
                </c:pt>
              </c:strCache>
            </c:strRef>
          </c:cat>
          <c:val>
            <c:numRef>
              <c:f>Foglio1!$B$2:$B$11</c:f>
              <c:numCache>
                <c:formatCode>General</c:formatCode>
                <c:ptCount val="10"/>
                <c:pt idx="0">
                  <c:v>7701</c:v>
                </c:pt>
                <c:pt idx="1">
                  <c:v>8032</c:v>
                </c:pt>
                <c:pt idx="2">
                  <c:v>8036</c:v>
                </c:pt>
                <c:pt idx="3">
                  <c:v>8530</c:v>
                </c:pt>
                <c:pt idx="4">
                  <c:v>9508</c:v>
                </c:pt>
                <c:pt idx="5">
                  <c:v>12180</c:v>
                </c:pt>
                <c:pt idx="6">
                  <c:v>15913</c:v>
                </c:pt>
                <c:pt idx="7">
                  <c:v>23012</c:v>
                </c:pt>
                <c:pt idx="8">
                  <c:v>91500</c:v>
                </c:pt>
                <c:pt idx="9">
                  <c:v>110131</c:v>
                </c:pt>
              </c:numCache>
            </c:numRef>
          </c:val>
          <c:extLst>
            <c:ext xmlns:c16="http://schemas.microsoft.com/office/drawing/2014/chart" uri="{C3380CC4-5D6E-409C-BE32-E72D297353CC}">
              <c16:uniqueId val="{00000000-8C22-45CB-B3F7-FA42664D4B86}"/>
            </c:ext>
          </c:extLst>
        </c:ser>
        <c:ser>
          <c:idx val="1"/>
          <c:order val="1"/>
          <c:tx>
            <c:strRef>
              <c:f>Foglio1!$C$1</c:f>
              <c:strCache>
                <c:ptCount val="1"/>
                <c:pt idx="0">
                  <c:v>Commenti</c:v>
                </c:pt>
              </c:strCache>
            </c:strRef>
          </c:tx>
          <c:spPr>
            <a:solidFill>
              <a:schemeClr val="accent2"/>
            </a:solidFill>
            <a:ln>
              <a:noFill/>
            </a:ln>
            <a:effectLst/>
          </c:spPr>
          <c:invertIfNegative val="0"/>
          <c:cat>
            <c:strRef>
              <c:f>Foglio1!$A$2:$A$11</c:f>
              <c:strCache>
                <c:ptCount val="10"/>
                <c:pt idx="0">
                  <c:v>CALCIATORI BRUTTI</c:v>
                </c:pt>
                <c:pt idx="1">
                  <c:v>Sky Sport</c:v>
                </c:pt>
                <c:pt idx="2">
                  <c:v>Andrea Scanzi</c:v>
                </c:pt>
                <c:pt idx="3">
                  <c:v>Sky Sport</c:v>
                </c:pt>
                <c:pt idx="4">
                  <c:v>Corriere della Sera</c:v>
                </c:pt>
                <c:pt idx="5">
                  <c:v>the JackaL</c:v>
                </c:pt>
                <c:pt idx="6">
                  <c:v>Lercio</c:v>
                </c:pt>
                <c:pt idx="7">
                  <c:v>Matteo Salvini</c:v>
                </c:pt>
                <c:pt idx="8">
                  <c:v>Giuseppe Conte</c:v>
                </c:pt>
                <c:pt idx="9">
                  <c:v>Gli Autogol</c:v>
                </c:pt>
              </c:strCache>
            </c:strRef>
          </c:cat>
          <c:val>
            <c:numRef>
              <c:f>Foglio1!$C$2:$C$11</c:f>
              <c:numCache>
                <c:formatCode>General</c:formatCode>
                <c:ptCount val="10"/>
                <c:pt idx="0">
                  <c:v>3541</c:v>
                </c:pt>
                <c:pt idx="1">
                  <c:v>5941</c:v>
                </c:pt>
                <c:pt idx="2">
                  <c:v>621</c:v>
                </c:pt>
                <c:pt idx="3">
                  <c:v>6547</c:v>
                </c:pt>
                <c:pt idx="4">
                  <c:v>794</c:v>
                </c:pt>
                <c:pt idx="5">
                  <c:v>737</c:v>
                </c:pt>
                <c:pt idx="6">
                  <c:v>629</c:v>
                </c:pt>
                <c:pt idx="7">
                  <c:v>3267</c:v>
                </c:pt>
                <c:pt idx="8">
                  <c:v>9115</c:v>
                </c:pt>
                <c:pt idx="9">
                  <c:v>10490</c:v>
                </c:pt>
              </c:numCache>
            </c:numRef>
          </c:val>
          <c:extLst>
            <c:ext xmlns:c16="http://schemas.microsoft.com/office/drawing/2014/chart" uri="{C3380CC4-5D6E-409C-BE32-E72D297353CC}">
              <c16:uniqueId val="{00000001-8C22-45CB-B3F7-FA42664D4B86}"/>
            </c:ext>
          </c:extLst>
        </c:ser>
        <c:ser>
          <c:idx val="2"/>
          <c:order val="2"/>
          <c:tx>
            <c:strRef>
              <c:f>Foglio1!$D$1</c:f>
              <c:strCache>
                <c:ptCount val="1"/>
                <c:pt idx="0">
                  <c:v>Condivisioni</c:v>
                </c:pt>
              </c:strCache>
            </c:strRef>
          </c:tx>
          <c:spPr>
            <a:solidFill>
              <a:schemeClr val="accent3"/>
            </a:solidFill>
            <a:ln>
              <a:noFill/>
            </a:ln>
            <a:effectLst/>
          </c:spPr>
          <c:invertIfNegative val="0"/>
          <c:cat>
            <c:strRef>
              <c:f>Foglio1!$A$2:$A$11</c:f>
              <c:strCache>
                <c:ptCount val="10"/>
                <c:pt idx="0">
                  <c:v>CALCIATORI BRUTTI</c:v>
                </c:pt>
                <c:pt idx="1">
                  <c:v>Sky Sport</c:v>
                </c:pt>
                <c:pt idx="2">
                  <c:v>Andrea Scanzi</c:v>
                </c:pt>
                <c:pt idx="3">
                  <c:v>Sky Sport</c:v>
                </c:pt>
                <c:pt idx="4">
                  <c:v>Corriere della Sera</c:v>
                </c:pt>
                <c:pt idx="5">
                  <c:v>the JackaL</c:v>
                </c:pt>
                <c:pt idx="6">
                  <c:v>Lercio</c:v>
                </c:pt>
                <c:pt idx="7">
                  <c:v>Matteo Salvini</c:v>
                </c:pt>
                <c:pt idx="8">
                  <c:v>Giuseppe Conte</c:v>
                </c:pt>
                <c:pt idx="9">
                  <c:v>Gli Autogol</c:v>
                </c:pt>
              </c:strCache>
            </c:strRef>
          </c:cat>
          <c:val>
            <c:numRef>
              <c:f>Foglio1!$D$2:$D$11</c:f>
              <c:numCache>
                <c:formatCode>General</c:formatCode>
                <c:ptCount val="10"/>
                <c:pt idx="0">
                  <c:v>483</c:v>
                </c:pt>
                <c:pt idx="1">
                  <c:v>578</c:v>
                </c:pt>
                <c:pt idx="2">
                  <c:v>1590</c:v>
                </c:pt>
                <c:pt idx="3">
                  <c:v>484</c:v>
                </c:pt>
                <c:pt idx="4">
                  <c:v>1288</c:v>
                </c:pt>
                <c:pt idx="5">
                  <c:v>1645</c:v>
                </c:pt>
                <c:pt idx="6">
                  <c:v>3817</c:v>
                </c:pt>
                <c:pt idx="7">
                  <c:v>694</c:v>
                </c:pt>
                <c:pt idx="8">
                  <c:v>10041</c:v>
                </c:pt>
                <c:pt idx="9">
                  <c:v>5504</c:v>
                </c:pt>
              </c:numCache>
            </c:numRef>
          </c:val>
          <c:extLst>
            <c:ext xmlns:c16="http://schemas.microsoft.com/office/drawing/2014/chart" uri="{C3380CC4-5D6E-409C-BE32-E72D297353CC}">
              <c16:uniqueId val="{00000002-8C22-45CB-B3F7-FA42664D4B86}"/>
            </c:ext>
          </c:extLst>
        </c:ser>
        <c:dLbls>
          <c:showLegendKey val="0"/>
          <c:showVal val="0"/>
          <c:showCatName val="0"/>
          <c:showSerName val="0"/>
          <c:showPercent val="0"/>
          <c:showBubbleSize val="0"/>
        </c:dLbls>
        <c:gapWidth val="82"/>
        <c:overlap val="-3"/>
        <c:axId val="478160632"/>
        <c:axId val="478170872"/>
      </c:barChart>
      <c:catAx>
        <c:axId val="478160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BentonSans Light" panose="02000503000000020004" pitchFamily="50" charset="0"/>
                <a:ea typeface="+mn-ea"/>
                <a:cs typeface="+mn-cs"/>
              </a:defRPr>
            </a:pPr>
            <a:endParaRPr lang="it-IT"/>
          </a:p>
        </c:txPr>
        <c:crossAx val="478170872"/>
        <c:crosses val="autoZero"/>
        <c:auto val="1"/>
        <c:lblAlgn val="ctr"/>
        <c:lblOffset val="100"/>
        <c:noMultiLvlLbl val="0"/>
      </c:catAx>
      <c:valAx>
        <c:axId val="478170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781606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BentonSans Light" panose="02000503000000020004" pitchFamily="50" charset="0"/>
                <a:ea typeface="+mn-ea"/>
                <a:cs typeface="+mn-cs"/>
              </a:defRPr>
            </a:pPr>
            <a:endParaRPr lang="it-IT"/>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BentonSans Light" panose="02000503000000020004" pitchFamily="50" charset="0"/>
                <a:ea typeface="+mn-ea"/>
                <a:cs typeface="+mn-cs"/>
              </a:defRPr>
            </a:pPr>
            <a:endParaRPr lang="it-IT"/>
          </a:p>
        </c:txPr>
      </c:legendEntry>
      <c:legendEntry>
        <c:idx val="2"/>
        <c:txPr>
          <a:bodyPr rot="0" spcFirstLastPara="1" vertOverflow="ellipsis" vert="horz" wrap="square" anchor="ctr" anchorCtr="1"/>
          <a:lstStyle/>
          <a:p>
            <a:pPr>
              <a:defRPr sz="1800" b="0" i="0" u="none" strike="noStrike" kern="1200" baseline="0">
                <a:solidFill>
                  <a:schemeClr val="tx1">
                    <a:lumMod val="65000"/>
                    <a:lumOff val="35000"/>
                  </a:schemeClr>
                </a:solidFill>
                <a:latin typeface="BentonSans Light" panose="02000503000000020004" pitchFamily="50" charset="0"/>
                <a:ea typeface="+mn-ea"/>
                <a:cs typeface="+mn-cs"/>
              </a:defRPr>
            </a:pPr>
            <a:endParaRPr lang="it-IT"/>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Totale interazioni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BentonSans LightItalic" panose="02000503000000020004" pitchFamily="50" charset="0"/>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Foglio1!$A$2:$A$11</c:f>
              <c:strCache>
                <c:ptCount val="10"/>
                <c:pt idx="0">
                  <c:v>Giuseppe Conte</c:v>
                </c:pt>
                <c:pt idx="1">
                  <c:v>Matteo Salvini</c:v>
                </c:pt>
                <c:pt idx="2">
                  <c:v>Alessandro Di Battista</c:v>
                </c:pt>
                <c:pt idx="3">
                  <c:v>Gianluigi Paragone</c:v>
                </c:pt>
                <c:pt idx="4">
                  <c:v>Carlo Calenda</c:v>
                </c:pt>
                <c:pt idx="5">
                  <c:v>Antonio Decaro</c:v>
                </c:pt>
                <c:pt idx="6">
                  <c:v>Dino Giarrusso</c:v>
                </c:pt>
                <c:pt idx="7">
                  <c:v>Nicola Morra</c:v>
                </c:pt>
                <c:pt idx="8">
                  <c:v>Vincenzo Spadafora</c:v>
                </c:pt>
                <c:pt idx="9">
                  <c:v>Enrico Letta</c:v>
                </c:pt>
              </c:strCache>
            </c:strRef>
          </c:cat>
          <c:val>
            <c:numRef>
              <c:f>Foglio1!$B$2:$B$11</c:f>
              <c:numCache>
                <c:formatCode>General</c:formatCode>
                <c:ptCount val="10"/>
                <c:pt idx="0">
                  <c:v>110656</c:v>
                </c:pt>
                <c:pt idx="1">
                  <c:v>26973</c:v>
                </c:pt>
                <c:pt idx="2">
                  <c:v>8553</c:v>
                </c:pt>
                <c:pt idx="3">
                  <c:v>7741</c:v>
                </c:pt>
                <c:pt idx="4">
                  <c:v>6740</c:v>
                </c:pt>
                <c:pt idx="5">
                  <c:v>6099</c:v>
                </c:pt>
                <c:pt idx="6">
                  <c:v>5115</c:v>
                </c:pt>
                <c:pt idx="7">
                  <c:v>4916</c:v>
                </c:pt>
                <c:pt idx="8">
                  <c:v>4237</c:v>
                </c:pt>
                <c:pt idx="9">
                  <c:v>4190</c:v>
                </c:pt>
              </c:numCache>
            </c:numRef>
          </c:val>
          <c:extLst>
            <c:ext xmlns:c16="http://schemas.microsoft.com/office/drawing/2014/chart" uri="{C3380CC4-5D6E-409C-BE32-E72D297353CC}">
              <c16:uniqueId val="{00000000-FE57-46A2-B6F8-189F3918AADD}"/>
            </c:ext>
          </c:extLst>
        </c:ser>
        <c:dLbls>
          <c:showLegendKey val="0"/>
          <c:showVal val="0"/>
          <c:showCatName val="0"/>
          <c:showSerName val="0"/>
          <c:showPercent val="0"/>
          <c:showBubbleSize val="0"/>
        </c:dLbls>
        <c:gapWidth val="93"/>
        <c:overlap val="-27"/>
        <c:axId val="435515256"/>
        <c:axId val="435512056"/>
      </c:barChart>
      <c:catAx>
        <c:axId val="435515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entonSans Light" panose="02000503000000020004" pitchFamily="50" charset="0"/>
                <a:ea typeface="+mn-ea"/>
                <a:cs typeface="+mn-cs"/>
              </a:defRPr>
            </a:pPr>
            <a:endParaRPr lang="it-IT"/>
          </a:p>
        </c:txPr>
        <c:crossAx val="435512056"/>
        <c:crosses val="autoZero"/>
        <c:auto val="1"/>
        <c:lblAlgn val="ctr"/>
        <c:lblOffset val="100"/>
        <c:noMultiLvlLbl val="0"/>
      </c:catAx>
      <c:valAx>
        <c:axId val="435512056"/>
        <c:scaling>
          <c:orientation val="minMax"/>
        </c:scaling>
        <c:delete val="1"/>
        <c:axPos val="l"/>
        <c:numFmt formatCode="General" sourceLinked="1"/>
        <c:majorTickMark val="none"/>
        <c:minorTickMark val="none"/>
        <c:tickLblPos val="nextTo"/>
        <c:crossAx val="435515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Tweet organici</c:v>
                </c:pt>
              </c:strCache>
            </c:strRef>
          </c:tx>
          <c:spPr>
            <a:ln w="53975" cap="rnd">
              <a:solidFill>
                <a:schemeClr val="accent1"/>
              </a:solidFill>
              <a:round/>
            </a:ln>
            <a:effectLst/>
          </c:spPr>
          <c:marker>
            <c:symbol val="none"/>
          </c:marker>
          <c:cat>
            <c:strRef>
              <c:f>Foglio1!$A$2:$A$10</c:f>
              <c:strCache>
                <c:ptCount val="9"/>
                <c:pt idx="0">
                  <c:v>13-apr</c:v>
                </c:pt>
                <c:pt idx="1">
                  <c:v>14-apr</c:v>
                </c:pt>
                <c:pt idx="2">
                  <c:v>15-apr</c:v>
                </c:pt>
                <c:pt idx="3">
                  <c:v>16-apr</c:v>
                </c:pt>
                <c:pt idx="4">
                  <c:v>17-apr</c:v>
                </c:pt>
                <c:pt idx="5">
                  <c:v>18-apr</c:v>
                </c:pt>
                <c:pt idx="6">
                  <c:v>19-apr</c:v>
                </c:pt>
                <c:pt idx="7">
                  <c:v>20-apr</c:v>
                </c:pt>
                <c:pt idx="8">
                  <c:v>21-apr</c:v>
                </c:pt>
              </c:strCache>
            </c:strRef>
          </c:cat>
          <c:val>
            <c:numRef>
              <c:f>Foglio1!$B$2:$B$10</c:f>
              <c:numCache>
                <c:formatCode>General</c:formatCode>
                <c:ptCount val="9"/>
                <c:pt idx="0">
                  <c:v>329</c:v>
                </c:pt>
                <c:pt idx="1">
                  <c:v>1599</c:v>
                </c:pt>
                <c:pt idx="2">
                  <c:v>1763</c:v>
                </c:pt>
                <c:pt idx="3">
                  <c:v>650</c:v>
                </c:pt>
                <c:pt idx="4">
                  <c:v>703</c:v>
                </c:pt>
                <c:pt idx="5">
                  <c:v>161587</c:v>
                </c:pt>
                <c:pt idx="6">
                  <c:v>401174</c:v>
                </c:pt>
                <c:pt idx="7">
                  <c:v>301026</c:v>
                </c:pt>
                <c:pt idx="8">
                  <c:v>147126</c:v>
                </c:pt>
              </c:numCache>
            </c:numRef>
          </c:val>
          <c:smooth val="0"/>
          <c:extLst>
            <c:ext xmlns:c16="http://schemas.microsoft.com/office/drawing/2014/chart" uri="{C3380CC4-5D6E-409C-BE32-E72D297353CC}">
              <c16:uniqueId val="{00000000-A4FE-4EA0-A478-43ACAE92EDFA}"/>
            </c:ext>
          </c:extLst>
        </c:ser>
        <c:dLbls>
          <c:showLegendKey val="0"/>
          <c:showVal val="0"/>
          <c:showCatName val="0"/>
          <c:showSerName val="0"/>
          <c:showPercent val="0"/>
          <c:showBubbleSize val="0"/>
        </c:dLbls>
        <c:smooth val="0"/>
        <c:axId val="693622840"/>
        <c:axId val="693623160"/>
      </c:lineChart>
      <c:catAx>
        <c:axId val="693622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693623160"/>
        <c:crosses val="autoZero"/>
        <c:auto val="1"/>
        <c:lblAlgn val="ctr"/>
        <c:lblOffset val="100"/>
        <c:noMultiLvlLbl val="0"/>
      </c:catAx>
      <c:valAx>
        <c:axId val="693623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693622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270000" y="1638300"/>
            <a:ext cx="10464800" cy="3302000"/>
          </a:xfrm>
          <a:prstGeom prst="rect">
            <a:avLst/>
          </a:prstGeom>
        </p:spPr>
        <p:txBody>
          <a:bodyPr anchor="b"/>
          <a:lstStyle/>
          <a:p>
            <a:r>
              <a:t>Titolo Testo</a:t>
            </a:r>
          </a:p>
        </p:txBody>
      </p:sp>
      <p:sp>
        <p:nvSpPr>
          <p:cNvPr id="12" name="Corpo livello uno…"/>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93" name="Corpo livello uno…"/>
          <p:cNvSpPr txBox="1">
            <a:spLocks noGrp="1"/>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lvl1pPr>
            <a:lvl2pPr marL="740832" indent="-296332" algn="ctr">
              <a:spcBef>
                <a:spcPts val="0"/>
              </a:spcBef>
              <a:defRPr sz="2400"/>
            </a:lvl2pPr>
            <a:lvl3pPr marL="1185332" indent="-296332" algn="ctr">
              <a:spcBef>
                <a:spcPts val="0"/>
              </a:spcBef>
              <a:defRPr sz="2400"/>
            </a:lvl3pPr>
            <a:lvl4pPr marL="1629833" indent="-296332" algn="ctr">
              <a:spcBef>
                <a:spcPts val="0"/>
              </a:spcBef>
              <a:defRPr sz="2400"/>
            </a:lvl4pPr>
            <a:lvl5pPr marL="2074333" indent="-296333" algn="ctr">
              <a:spcBef>
                <a:spcPts val="0"/>
              </a:spcBef>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94" name="Shape 94"/>
          <p:cNvSpPr>
            <a:spLocks noGrp="1"/>
          </p:cNvSpPr>
          <p:nvPr>
            <p:ph type="body" sz="quarter" idx="13"/>
          </p:nvPr>
        </p:nvSpPr>
        <p:spPr>
          <a:xfrm>
            <a:off x="1270000" y="4267200"/>
            <a:ext cx="10464800" cy="685800"/>
          </a:xfrm>
          <a:prstGeom prst="rect">
            <a:avLst/>
          </a:prstGeom>
        </p:spPr>
        <p:txBody>
          <a:bodyPr/>
          <a:lstStyle/>
          <a:p>
            <a:endParaRPr/>
          </a:p>
        </p:txBody>
      </p:sp>
      <p:sp>
        <p:nvSpPr>
          <p:cNvPr id="9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1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117" name="Titolo Testo"/>
          <p:cNvSpPr txBox="1">
            <a:spLocks noGrp="1"/>
          </p:cNvSpPr>
          <p:nvPr>
            <p:ph type="title"/>
          </p:nvPr>
        </p:nvSpPr>
        <p:spPr>
          <a:xfrm>
            <a:off x="1270000" y="1638300"/>
            <a:ext cx="10464800" cy="3302000"/>
          </a:xfrm>
          <a:prstGeom prst="rect">
            <a:avLst/>
          </a:prstGeom>
        </p:spPr>
        <p:txBody>
          <a:bodyPr anchor="b"/>
          <a:lstStyle/>
          <a:p>
            <a:r>
              <a:t>Titolo Testo</a:t>
            </a:r>
          </a:p>
        </p:txBody>
      </p:sp>
      <p:sp>
        <p:nvSpPr>
          <p:cNvPr id="118" name="Corpo livello uno…"/>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1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Titolo Testo"/>
          <p:cNvSpPr txBox="1">
            <a:spLocks noGrp="1"/>
          </p:cNvSpPr>
          <p:nvPr>
            <p:ph type="title"/>
          </p:nvPr>
        </p:nvSpPr>
        <p:spPr>
          <a:xfrm>
            <a:off x="1270000" y="6718300"/>
            <a:ext cx="10464800" cy="1422400"/>
          </a:xfrm>
          <a:prstGeom prst="rect">
            <a:avLst/>
          </a:prstGeom>
        </p:spPr>
        <p:txBody>
          <a:bodyPr anchor="b"/>
          <a:lstStyle/>
          <a:p>
            <a:r>
              <a:t>Titolo Testo</a:t>
            </a:r>
          </a:p>
        </p:txBody>
      </p:sp>
      <p:sp>
        <p:nvSpPr>
          <p:cNvPr id="22" name="Corpo livello uno…"/>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30" name="Titolo Testo"/>
          <p:cNvSpPr txBox="1">
            <a:spLocks noGrp="1"/>
          </p:cNvSpPr>
          <p:nvPr>
            <p:ph type="title"/>
          </p:nvPr>
        </p:nvSpPr>
        <p:spPr>
          <a:xfrm>
            <a:off x="1270000" y="3225800"/>
            <a:ext cx="10464800" cy="3302000"/>
          </a:xfrm>
          <a:prstGeom prst="rect">
            <a:avLst/>
          </a:prstGeom>
        </p:spPr>
        <p:txBody>
          <a:bodyPr/>
          <a:lstStyle/>
          <a:p>
            <a:r>
              <a:t>Titolo Testo</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Titolo Testo"/>
          <p:cNvSpPr txBox="1">
            <a:spLocks noGrp="1"/>
          </p:cNvSpPr>
          <p:nvPr>
            <p:ph type="title"/>
          </p:nvPr>
        </p:nvSpPr>
        <p:spPr>
          <a:xfrm>
            <a:off x="952500" y="635000"/>
            <a:ext cx="5334000" cy="3987800"/>
          </a:xfrm>
          <a:prstGeom prst="rect">
            <a:avLst/>
          </a:prstGeom>
        </p:spPr>
        <p:txBody>
          <a:bodyPr anchor="b"/>
          <a:lstStyle>
            <a:lvl1pPr>
              <a:defRPr sz="6000"/>
            </a:lvl1pPr>
          </a:lstStyle>
          <a:p>
            <a:r>
              <a:t>Titolo Testo</a:t>
            </a:r>
          </a:p>
        </p:txBody>
      </p:sp>
      <p:sp>
        <p:nvSpPr>
          <p:cNvPr id="40" name="Corpo livello uno…"/>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8" name="Titolo Testo"/>
          <p:cNvSpPr txBox="1">
            <a:spLocks noGrp="1"/>
          </p:cNvSpPr>
          <p:nvPr>
            <p:ph type="title"/>
          </p:nvPr>
        </p:nvSpPr>
        <p:spPr>
          <a:prstGeom prst="rect">
            <a:avLst/>
          </a:prstGeom>
        </p:spPr>
        <p:txBody>
          <a:bodyPr/>
          <a:lstStyle/>
          <a:p>
            <a:r>
              <a:t>Titolo Testo</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56" name="Titolo Testo"/>
          <p:cNvSpPr txBox="1">
            <a:spLocks noGrp="1"/>
          </p:cNvSpPr>
          <p:nvPr>
            <p:ph type="title"/>
          </p:nvPr>
        </p:nvSpPr>
        <p:spPr>
          <a:prstGeom prst="rect">
            <a:avLst/>
          </a:prstGeom>
        </p:spPr>
        <p:txBody>
          <a:bodyPr/>
          <a:lstStyle/>
          <a:p>
            <a:r>
              <a:t>Titolo Testo</a:t>
            </a:r>
          </a:p>
        </p:txBody>
      </p:sp>
      <p:sp>
        <p:nvSpPr>
          <p:cNvPr id="57"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Titolo Testo"/>
          <p:cNvSpPr txBox="1">
            <a:spLocks noGrp="1"/>
          </p:cNvSpPr>
          <p:nvPr>
            <p:ph type="title"/>
          </p:nvPr>
        </p:nvSpPr>
        <p:spPr>
          <a:prstGeom prst="rect">
            <a:avLst/>
          </a:prstGeom>
        </p:spPr>
        <p:txBody>
          <a:bodyPr/>
          <a:lstStyle/>
          <a:p>
            <a:r>
              <a:t>Titolo Testo</a:t>
            </a:r>
          </a:p>
        </p:txBody>
      </p:sp>
      <p:sp>
        <p:nvSpPr>
          <p:cNvPr id="67" name="Corpo livello uno…"/>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75" name="Corpo livello uno…"/>
          <p:cNvSpPr txBox="1">
            <a:spLocks noGrp="1"/>
          </p:cNvSpPr>
          <p:nvPr>
            <p:ph type="body" idx="1"/>
          </p:nvPr>
        </p:nvSpPr>
        <p:spPr>
          <a:xfrm>
            <a:off x="952500" y="1270000"/>
            <a:ext cx="11099800" cy="72136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5"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Titolo Testo</a:t>
            </a:r>
          </a:p>
        </p:txBody>
      </p:sp>
      <p:sp>
        <p:nvSpPr>
          <p:cNvPr id="3" name="Corpo livello uno…"/>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atin typeface="Helvetica Light"/>
                <a:ea typeface="Helvetica Light"/>
                <a:cs typeface="Helvetica Light"/>
                <a:sym typeface="Helvetica Light"/>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chart" Target="../charts/chart1.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70BF"/>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A7A5E35-5B91-4941-A4AC-68538312E7DB}"/>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rot="20877190">
            <a:off x="162716" y="-217212"/>
            <a:ext cx="14291819" cy="10188025"/>
          </a:xfrm>
          <a:prstGeom prst="rect">
            <a:avLst/>
          </a:prstGeom>
          <a:noFill/>
          <a:extLst>
            <a:ext uri="{909E8E84-426E-40DD-AFC4-6F175D3DCCD1}">
              <a14:hiddenFill xmlns:a14="http://schemas.microsoft.com/office/drawing/2010/main">
                <a:solidFill>
                  <a:srgbClr val="FFFFFF"/>
                </a:solidFill>
              </a14:hiddenFill>
            </a:ext>
          </a:extLst>
        </p:spPr>
      </p:pic>
      <p:sp>
        <p:nvSpPr>
          <p:cNvPr id="129" name="Shape 138"/>
          <p:cNvSpPr/>
          <p:nvPr/>
        </p:nvSpPr>
        <p:spPr>
          <a:xfrm>
            <a:off x="6502403" y="5252450"/>
            <a:ext cx="1270002" cy="1270002"/>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3000">
                <a:solidFill>
                  <a:srgbClr val="FFFFFF"/>
                </a:solidFill>
                <a:latin typeface="BentonSans Bold"/>
                <a:ea typeface="BentonSans Bold"/>
                <a:cs typeface="BentonSans Bold"/>
                <a:sym typeface="BentonSans Bold"/>
              </a:defRPr>
            </a:pPr>
            <a:r>
              <a:rPr dirty="0"/>
              <a:t>	</a:t>
            </a:r>
            <a:endParaRPr sz="2500" dirty="0"/>
          </a:p>
          <a:p>
            <a:pPr>
              <a:defRPr sz="2500">
                <a:solidFill>
                  <a:srgbClr val="FFFFFF"/>
                </a:solidFill>
                <a:latin typeface="BentonSans Light"/>
                <a:ea typeface="BentonSans Light"/>
                <a:cs typeface="BentonSans Light"/>
                <a:sym typeface="BentonSans Light"/>
              </a:defRPr>
            </a:pPr>
            <a:r>
              <a:rPr lang="it-IT" sz="5000" dirty="0">
                <a:latin typeface="BentonSans Bold" panose="02000503000000020004" pitchFamily="50" charset="0"/>
              </a:rPr>
              <a:t>LA SUPER LEAGUE:</a:t>
            </a:r>
            <a:br>
              <a:rPr lang="it-IT" sz="5000" dirty="0">
                <a:latin typeface="BentonSans Bold" panose="02000503000000020004" pitchFamily="50" charset="0"/>
              </a:rPr>
            </a:br>
            <a:r>
              <a:rPr lang="it-IT" sz="5000" dirty="0">
                <a:latin typeface="BentonSans Bold" panose="02000503000000020004" pitchFamily="50" charset="0"/>
              </a:rPr>
              <a:t>UN FALLIMENTO POLITICO?</a:t>
            </a:r>
          </a:p>
          <a:p>
            <a:pPr>
              <a:defRPr sz="2500">
                <a:solidFill>
                  <a:srgbClr val="FFFFFF"/>
                </a:solidFill>
                <a:latin typeface="BentonSans Light"/>
                <a:ea typeface="BentonSans Light"/>
                <a:cs typeface="BentonSans Light"/>
                <a:sym typeface="BentonSans Light"/>
              </a:defRPr>
            </a:pPr>
            <a:r>
              <a:rPr lang="it-IT" sz="2800" dirty="0"/>
              <a:t>23 aprile 2021</a:t>
            </a:r>
            <a:endParaRPr sz="2800" dirty="0"/>
          </a:p>
        </p:txBody>
      </p:sp>
      <p:pic>
        <p:nvPicPr>
          <p:cNvPr id="6" name="Immagine 5">
            <a:extLst>
              <a:ext uri="{FF2B5EF4-FFF2-40B4-BE49-F238E27FC236}">
                <a16:creationId xmlns:a16="http://schemas.microsoft.com/office/drawing/2014/main" id="{4FC7B8DA-55C5-44A2-BB79-0A52E96FB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066" y="7500943"/>
            <a:ext cx="2586674" cy="572571"/>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247" name="Group 132"/>
          <p:cNvGrpSpPr/>
          <p:nvPr/>
        </p:nvGrpSpPr>
        <p:grpSpPr>
          <a:xfrm>
            <a:off x="11975124" y="292067"/>
            <a:ext cx="593479" cy="593481"/>
            <a:chOff x="0" y="-1"/>
            <a:chExt cx="593477" cy="593480"/>
          </a:xfrm>
        </p:grpSpPr>
        <p:sp>
          <p:nvSpPr>
            <p:cNvPr id="245"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46"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248"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250" name="Shape 133"/>
          <p:cNvSpPr txBox="1"/>
          <p:nvPr/>
        </p:nvSpPr>
        <p:spPr>
          <a:xfrm>
            <a:off x="365069" y="309404"/>
            <a:ext cx="5759376"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a:solidFill>
                  <a:srgbClr val="2473B5"/>
                </a:solidFill>
                <a:latin typeface="BentonSans Bold"/>
                <a:ea typeface="BentonSans Bold"/>
                <a:cs typeface="BentonSans Bold"/>
                <a:sym typeface="BentonSans Bold"/>
              </a:defRPr>
            </a:lvl1pPr>
          </a:lstStyle>
          <a:p>
            <a:r>
              <a:t>I tifosi rifiutano la ESL</a:t>
            </a:r>
          </a:p>
        </p:txBody>
      </p:sp>
      <p:sp>
        <p:nvSpPr>
          <p:cNvPr id="251" name="Shape 129"/>
          <p:cNvSpPr/>
          <p:nvPr/>
        </p:nvSpPr>
        <p:spPr>
          <a:xfrm>
            <a:off x="5148197" y="556320"/>
            <a:ext cx="6538781" cy="1"/>
          </a:xfrm>
          <a:prstGeom prst="line">
            <a:avLst/>
          </a:prstGeom>
          <a:ln w="38100">
            <a:solidFill>
              <a:srgbClr val="47ABDC"/>
            </a:solidFill>
            <a:miter lim="400000"/>
          </a:ln>
        </p:spPr>
        <p:txBody>
          <a:bodyPr lIns="45718" tIns="45718" rIns="45718" bIns="45718"/>
          <a:lstStyle/>
          <a:p>
            <a:endParaRPr/>
          </a:p>
        </p:txBody>
      </p:sp>
      <p:sp>
        <p:nvSpPr>
          <p:cNvPr id="252"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253"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254" name="CasellaDiTesto 15"/>
          <p:cNvSpPr txBox="1"/>
          <p:nvPr/>
        </p:nvSpPr>
        <p:spPr>
          <a:xfrm>
            <a:off x="537072" y="1815763"/>
            <a:ext cx="11930655" cy="5693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1800">
                <a:latin typeface="BentonSans Regular Italic"/>
                <a:ea typeface="BentonSans Regular Italic"/>
                <a:cs typeface="BentonSans Regular Italic"/>
                <a:sym typeface="BentonSans Regular Italic"/>
              </a:defRPr>
            </a:pPr>
            <a:r>
              <a:rPr dirty="0"/>
              <a:t>SUPERLEGA: SONDAGGIO EMG/ADNKRONOS, PIACE SOLO A 2 ITALIANI SU 10, 57% E' CONTRARIO = </a:t>
            </a:r>
            <a:r>
              <a:rPr dirty="0" err="1"/>
              <a:t>bocciata</a:t>
            </a:r>
            <a:r>
              <a:rPr dirty="0"/>
              <a:t> da </a:t>
            </a:r>
            <a:r>
              <a:rPr dirty="0" err="1"/>
              <a:t>tifosi</a:t>
            </a:r>
            <a:r>
              <a:rPr dirty="0"/>
              <a:t>, </a:t>
            </a:r>
            <a:r>
              <a:rPr dirty="0" err="1"/>
              <a:t>tra</a:t>
            </a:r>
            <a:r>
              <a:rPr dirty="0"/>
              <a:t> ok 32% ultras </a:t>
            </a:r>
            <a:r>
              <a:rPr dirty="0" err="1"/>
              <a:t>Juve</a:t>
            </a:r>
            <a:r>
              <a:rPr dirty="0"/>
              <a:t>, 25% Milan 21% Inter</a:t>
            </a:r>
          </a:p>
          <a:p>
            <a:pPr algn="just">
              <a:defRPr sz="1800">
                <a:latin typeface="BentonSans Regular Italic"/>
                <a:ea typeface="BentonSans Regular Italic"/>
                <a:cs typeface="BentonSans Regular Italic"/>
                <a:sym typeface="BentonSans Regular Italic"/>
              </a:defRPr>
            </a:pPr>
            <a:endParaRPr dirty="0"/>
          </a:p>
          <a:p>
            <a:pPr algn="just">
              <a:defRPr sz="1800">
                <a:latin typeface="BentonSans Regular Italic"/>
                <a:ea typeface="BentonSans Regular Italic"/>
                <a:cs typeface="BentonSans Regular Italic"/>
                <a:sym typeface="BentonSans Regular Italic"/>
              </a:defRPr>
            </a:pPr>
            <a:r>
              <a:rPr dirty="0"/>
              <a:t>Roma, 22 </a:t>
            </a:r>
            <a:r>
              <a:rPr dirty="0" err="1"/>
              <a:t>apr.</a:t>
            </a:r>
            <a:r>
              <a:rPr dirty="0"/>
              <a:t> (</a:t>
            </a:r>
            <a:r>
              <a:rPr dirty="0" err="1"/>
              <a:t>Adnkronos</a:t>
            </a:r>
            <a:r>
              <a:rPr dirty="0"/>
              <a:t>) - Solo due </a:t>
            </a:r>
            <a:r>
              <a:rPr dirty="0" err="1"/>
              <a:t>italiani</a:t>
            </a:r>
            <a:r>
              <a:rPr dirty="0"/>
              <a:t> </a:t>
            </a:r>
            <a:r>
              <a:rPr dirty="0" err="1"/>
              <a:t>su</a:t>
            </a:r>
            <a:r>
              <a:rPr dirty="0"/>
              <a:t> </a:t>
            </a:r>
            <a:r>
              <a:rPr dirty="0" err="1"/>
              <a:t>dieci</a:t>
            </a:r>
            <a:r>
              <a:rPr dirty="0"/>
              <a:t> </a:t>
            </a:r>
            <a:r>
              <a:rPr dirty="0" err="1"/>
              <a:t>si</a:t>
            </a:r>
            <a:r>
              <a:rPr dirty="0"/>
              <a:t> </a:t>
            </a:r>
            <a:r>
              <a:rPr dirty="0" err="1"/>
              <a:t>dicono</a:t>
            </a:r>
            <a:r>
              <a:rPr dirty="0"/>
              <a:t> </a:t>
            </a:r>
            <a:r>
              <a:rPr dirty="0" err="1"/>
              <a:t>favorevoli</a:t>
            </a:r>
            <a:r>
              <a:rPr dirty="0"/>
              <a:t> al </a:t>
            </a:r>
            <a:r>
              <a:rPr dirty="0" err="1"/>
              <a:t>progetto</a:t>
            </a:r>
            <a:r>
              <a:rPr dirty="0"/>
              <a:t> </a:t>
            </a:r>
            <a:r>
              <a:rPr dirty="0" err="1"/>
              <a:t>della</a:t>
            </a:r>
            <a:r>
              <a:rPr dirty="0"/>
              <a:t> SUPERLEGA </a:t>
            </a:r>
            <a:r>
              <a:rPr dirty="0" err="1"/>
              <a:t>lanciato</a:t>
            </a:r>
            <a:r>
              <a:rPr dirty="0"/>
              <a:t> da 12 </a:t>
            </a:r>
            <a:r>
              <a:rPr dirty="0" err="1"/>
              <a:t>grandi</a:t>
            </a:r>
            <a:r>
              <a:rPr dirty="0"/>
              <a:t> club di calcio </a:t>
            </a:r>
            <a:r>
              <a:rPr dirty="0" err="1"/>
              <a:t>europei</a:t>
            </a:r>
            <a:r>
              <a:rPr dirty="0"/>
              <a:t>, </a:t>
            </a:r>
            <a:r>
              <a:rPr dirty="0" err="1"/>
              <a:t>tra</a:t>
            </a:r>
            <a:r>
              <a:rPr dirty="0"/>
              <a:t> cui, per </a:t>
            </a:r>
            <a:r>
              <a:rPr dirty="0" err="1"/>
              <a:t>l'Italia</a:t>
            </a:r>
            <a:r>
              <a:rPr dirty="0"/>
              <a:t>, Juventus, Milan ed Inter, e </a:t>
            </a:r>
            <a:r>
              <a:rPr dirty="0" err="1"/>
              <a:t>già</a:t>
            </a:r>
            <a:r>
              <a:rPr dirty="0"/>
              <a:t> </a:t>
            </a:r>
            <a:r>
              <a:rPr dirty="0" err="1"/>
              <a:t>naufragato</a:t>
            </a:r>
            <a:r>
              <a:rPr dirty="0"/>
              <a:t> </a:t>
            </a:r>
            <a:r>
              <a:rPr dirty="0" err="1"/>
              <a:t>nelle</a:t>
            </a:r>
            <a:r>
              <a:rPr dirty="0"/>
              <a:t> </a:t>
            </a:r>
            <a:r>
              <a:rPr dirty="0" err="1"/>
              <a:t>ultime</a:t>
            </a:r>
            <a:r>
              <a:rPr dirty="0"/>
              <a:t> ore. A </a:t>
            </a:r>
            <a:r>
              <a:rPr dirty="0" err="1"/>
              <a:t>quanto</a:t>
            </a:r>
            <a:r>
              <a:rPr dirty="0"/>
              <a:t> emerge da un </a:t>
            </a:r>
            <a:r>
              <a:rPr dirty="0" err="1"/>
              <a:t>sondaggio</a:t>
            </a:r>
            <a:r>
              <a:rPr dirty="0"/>
              <a:t> </a:t>
            </a:r>
            <a:r>
              <a:rPr dirty="0" err="1"/>
              <a:t>Emg</a:t>
            </a:r>
            <a:r>
              <a:rPr dirty="0"/>
              <a:t>-Different per </a:t>
            </a:r>
            <a:r>
              <a:rPr dirty="0" err="1"/>
              <a:t>Adnkronos</a:t>
            </a:r>
            <a:r>
              <a:rPr dirty="0"/>
              <a:t>, </a:t>
            </a:r>
            <a:r>
              <a:rPr dirty="0" err="1"/>
              <a:t>infatti</a:t>
            </a:r>
            <a:r>
              <a:rPr dirty="0"/>
              <a:t>, il 57% </a:t>
            </a:r>
            <a:r>
              <a:rPr dirty="0" err="1"/>
              <a:t>degli</a:t>
            </a:r>
            <a:r>
              <a:rPr dirty="0"/>
              <a:t> </a:t>
            </a:r>
            <a:r>
              <a:rPr dirty="0" err="1"/>
              <a:t>interpellati</a:t>
            </a:r>
            <a:r>
              <a:rPr dirty="0"/>
              <a:t> </a:t>
            </a:r>
            <a:r>
              <a:rPr dirty="0" err="1"/>
              <a:t>si</a:t>
            </a:r>
            <a:r>
              <a:rPr dirty="0"/>
              <a:t> dice in </a:t>
            </a:r>
            <a:r>
              <a:rPr dirty="0" err="1"/>
              <a:t>disaccordo</a:t>
            </a:r>
            <a:r>
              <a:rPr dirty="0"/>
              <a:t> con </a:t>
            </a:r>
            <a:r>
              <a:rPr dirty="0" err="1"/>
              <a:t>l'idea</a:t>
            </a:r>
            <a:r>
              <a:rPr dirty="0"/>
              <a:t>, il 23% </a:t>
            </a:r>
            <a:r>
              <a:rPr dirty="0" err="1"/>
              <a:t>preferisce</a:t>
            </a:r>
            <a:r>
              <a:rPr dirty="0"/>
              <a:t> non </a:t>
            </a:r>
            <a:r>
              <a:rPr dirty="0" err="1"/>
              <a:t>rispondere</a:t>
            </a:r>
            <a:r>
              <a:rPr dirty="0"/>
              <a:t>, </a:t>
            </a:r>
            <a:r>
              <a:rPr dirty="0" err="1"/>
              <a:t>mentre</a:t>
            </a:r>
            <a:r>
              <a:rPr dirty="0"/>
              <a:t> solo il 20% </a:t>
            </a:r>
            <a:r>
              <a:rPr dirty="0" err="1"/>
              <a:t>si</a:t>
            </a:r>
            <a:r>
              <a:rPr dirty="0"/>
              <a:t> </a:t>
            </a:r>
            <a:r>
              <a:rPr dirty="0" err="1"/>
              <a:t>dichiara</a:t>
            </a:r>
            <a:r>
              <a:rPr dirty="0"/>
              <a:t> </a:t>
            </a:r>
            <a:r>
              <a:rPr dirty="0" err="1"/>
              <a:t>favorevole</a:t>
            </a:r>
            <a:r>
              <a:rPr dirty="0"/>
              <a:t>. </a:t>
            </a:r>
            <a:r>
              <a:rPr dirty="0" err="1"/>
              <a:t>Tra</a:t>
            </a:r>
            <a:r>
              <a:rPr dirty="0"/>
              <a:t> </a:t>
            </a:r>
            <a:r>
              <a:rPr dirty="0" err="1"/>
              <a:t>i</a:t>
            </a:r>
            <a:r>
              <a:rPr dirty="0"/>
              <a:t> </a:t>
            </a:r>
            <a:r>
              <a:rPr dirty="0" err="1"/>
              <a:t>favorevoli</a:t>
            </a:r>
            <a:r>
              <a:rPr dirty="0"/>
              <a:t>, a dire </a:t>
            </a:r>
            <a:r>
              <a:rPr dirty="0" err="1"/>
              <a:t>sì</a:t>
            </a:r>
            <a:r>
              <a:rPr dirty="0"/>
              <a:t> </a:t>
            </a:r>
            <a:r>
              <a:rPr dirty="0" err="1"/>
              <a:t>alla</a:t>
            </a:r>
            <a:r>
              <a:rPr dirty="0"/>
              <a:t> SUPERLEGA </a:t>
            </a:r>
            <a:r>
              <a:rPr dirty="0" err="1"/>
              <a:t>sono</a:t>
            </a:r>
            <a:r>
              <a:rPr dirty="0"/>
              <a:t> il 32% dei </a:t>
            </a:r>
            <a:r>
              <a:rPr dirty="0" err="1"/>
              <a:t>tifosi</a:t>
            </a:r>
            <a:r>
              <a:rPr dirty="0"/>
              <a:t> </a:t>
            </a:r>
            <a:r>
              <a:rPr dirty="0" err="1"/>
              <a:t>juventini</a:t>
            </a:r>
            <a:r>
              <a:rPr dirty="0"/>
              <a:t>, </a:t>
            </a:r>
            <a:r>
              <a:rPr dirty="0" err="1"/>
              <a:t>seguiti</a:t>
            </a:r>
            <a:r>
              <a:rPr dirty="0"/>
              <a:t> dal 25% di </a:t>
            </a:r>
            <a:r>
              <a:rPr dirty="0" err="1"/>
              <a:t>milanisti</a:t>
            </a:r>
            <a:r>
              <a:rPr dirty="0"/>
              <a:t> e dal 21% di </a:t>
            </a:r>
            <a:r>
              <a:rPr dirty="0" err="1"/>
              <a:t>interisti</a:t>
            </a:r>
            <a:r>
              <a:rPr dirty="0"/>
              <a:t>. Il </a:t>
            </a:r>
            <a:r>
              <a:rPr dirty="0" err="1"/>
              <a:t>sondaggio</a:t>
            </a:r>
            <a:r>
              <a:rPr dirty="0"/>
              <a:t>, </a:t>
            </a:r>
            <a:r>
              <a:rPr dirty="0" err="1"/>
              <a:t>rappresentativo</a:t>
            </a:r>
            <a:r>
              <a:rPr dirty="0"/>
              <a:t> </a:t>
            </a:r>
            <a:r>
              <a:rPr dirty="0" err="1"/>
              <a:t>della</a:t>
            </a:r>
            <a:r>
              <a:rPr dirty="0"/>
              <a:t> </a:t>
            </a:r>
            <a:r>
              <a:rPr dirty="0" err="1"/>
              <a:t>popolazione</a:t>
            </a:r>
            <a:r>
              <a:rPr dirty="0"/>
              <a:t> </a:t>
            </a:r>
            <a:r>
              <a:rPr dirty="0" err="1"/>
              <a:t>italiana</a:t>
            </a:r>
            <a:r>
              <a:rPr dirty="0"/>
              <a:t> </a:t>
            </a:r>
            <a:r>
              <a:rPr dirty="0" err="1"/>
              <a:t>maggiorenne</a:t>
            </a:r>
            <a:r>
              <a:rPr dirty="0"/>
              <a:t> per </a:t>
            </a:r>
            <a:r>
              <a:rPr dirty="0" err="1"/>
              <a:t>sesso</a:t>
            </a:r>
            <a:r>
              <a:rPr dirty="0"/>
              <a:t>, </a:t>
            </a:r>
            <a:r>
              <a:rPr dirty="0" err="1"/>
              <a:t>età</a:t>
            </a:r>
            <a:r>
              <a:rPr dirty="0"/>
              <a:t>, </a:t>
            </a:r>
            <a:r>
              <a:rPr dirty="0" err="1"/>
              <a:t>regione</a:t>
            </a:r>
            <a:r>
              <a:rPr dirty="0"/>
              <a:t>, </a:t>
            </a:r>
            <a:r>
              <a:rPr dirty="0" err="1"/>
              <a:t>classe</a:t>
            </a:r>
            <a:r>
              <a:rPr dirty="0"/>
              <a:t> </a:t>
            </a:r>
            <a:r>
              <a:rPr dirty="0" err="1"/>
              <a:t>d'ampiezza</a:t>
            </a:r>
            <a:r>
              <a:rPr dirty="0"/>
              <a:t> </a:t>
            </a:r>
            <a:r>
              <a:rPr dirty="0" err="1"/>
              <a:t>demografica</a:t>
            </a:r>
            <a:r>
              <a:rPr dirty="0"/>
              <a:t> dei </a:t>
            </a:r>
            <a:r>
              <a:rPr dirty="0" err="1"/>
              <a:t>comuni</a:t>
            </a:r>
            <a:r>
              <a:rPr dirty="0"/>
              <a:t>, è </a:t>
            </a:r>
            <a:r>
              <a:rPr dirty="0" err="1"/>
              <a:t>stato</a:t>
            </a:r>
            <a:r>
              <a:rPr dirty="0"/>
              <a:t> </a:t>
            </a:r>
            <a:r>
              <a:rPr dirty="0" err="1"/>
              <a:t>realizzato</a:t>
            </a:r>
            <a:r>
              <a:rPr dirty="0"/>
              <a:t> il 20 </a:t>
            </a:r>
            <a:r>
              <a:rPr dirty="0" err="1"/>
              <a:t>aprile</a:t>
            </a:r>
            <a:r>
              <a:rPr dirty="0"/>
              <a:t> 2021 con il </a:t>
            </a:r>
            <a:r>
              <a:rPr dirty="0" err="1"/>
              <a:t>metodo</a:t>
            </a:r>
            <a:r>
              <a:rPr dirty="0"/>
              <a:t> </a:t>
            </a:r>
            <a:r>
              <a:rPr dirty="0" err="1"/>
              <a:t>della</a:t>
            </a:r>
            <a:r>
              <a:rPr dirty="0"/>
              <a:t> </a:t>
            </a:r>
            <a:r>
              <a:rPr dirty="0" err="1"/>
              <a:t>rilevazione</a:t>
            </a:r>
            <a:r>
              <a:rPr dirty="0"/>
              <a:t> </a:t>
            </a:r>
            <a:r>
              <a:rPr dirty="0" err="1"/>
              <a:t>telematica</a:t>
            </a:r>
            <a:r>
              <a:rPr dirty="0"/>
              <a:t> </a:t>
            </a:r>
            <a:r>
              <a:rPr dirty="0" err="1"/>
              <a:t>su</a:t>
            </a:r>
            <a:r>
              <a:rPr dirty="0"/>
              <a:t> panel, </a:t>
            </a:r>
            <a:r>
              <a:rPr dirty="0" err="1"/>
              <a:t>su</a:t>
            </a:r>
            <a:r>
              <a:rPr dirty="0"/>
              <a:t> un </a:t>
            </a:r>
            <a:r>
              <a:rPr dirty="0" err="1"/>
              <a:t>campione</a:t>
            </a:r>
            <a:r>
              <a:rPr dirty="0"/>
              <a:t> di 1.624 </a:t>
            </a:r>
            <a:r>
              <a:rPr dirty="0" err="1"/>
              <a:t>casi</a:t>
            </a:r>
            <a:r>
              <a:rPr dirty="0"/>
              <a:t> (</a:t>
            </a:r>
            <a:r>
              <a:rPr dirty="0" err="1"/>
              <a:t>universo</a:t>
            </a:r>
            <a:r>
              <a:rPr dirty="0"/>
              <a:t>: </a:t>
            </a:r>
            <a:r>
              <a:rPr dirty="0" err="1"/>
              <a:t>popolazione</a:t>
            </a:r>
            <a:r>
              <a:rPr dirty="0"/>
              <a:t> </a:t>
            </a:r>
            <a:r>
              <a:rPr dirty="0" err="1"/>
              <a:t>italiana</a:t>
            </a:r>
            <a:r>
              <a:rPr dirty="0"/>
              <a:t> </a:t>
            </a:r>
            <a:r>
              <a:rPr dirty="0" err="1"/>
              <a:t>maggiorenne</a:t>
            </a:r>
            <a:r>
              <a:rPr dirty="0"/>
              <a:t>) e </a:t>
            </a:r>
            <a:r>
              <a:rPr dirty="0" err="1"/>
              <a:t>presenta</a:t>
            </a:r>
            <a:r>
              <a:rPr dirty="0"/>
              <a:t> un intervallo </a:t>
            </a:r>
            <a:r>
              <a:rPr dirty="0" err="1"/>
              <a:t>fiduciario</a:t>
            </a:r>
            <a:r>
              <a:rPr dirty="0"/>
              <a:t> </a:t>
            </a:r>
            <a:r>
              <a:rPr dirty="0" err="1"/>
              <a:t>positivo</a:t>
            </a:r>
            <a:r>
              <a:rPr dirty="0"/>
              <a:t>/</a:t>
            </a:r>
            <a:r>
              <a:rPr dirty="0" err="1"/>
              <a:t>negativo</a:t>
            </a:r>
            <a:r>
              <a:rPr dirty="0"/>
              <a:t> del 2,3%. </a:t>
            </a:r>
            <a:r>
              <a:rPr dirty="0" err="1"/>
              <a:t>Totale</a:t>
            </a:r>
            <a:r>
              <a:rPr dirty="0"/>
              <a:t> </a:t>
            </a:r>
            <a:r>
              <a:rPr dirty="0" err="1"/>
              <a:t>contatti</a:t>
            </a:r>
            <a:r>
              <a:rPr dirty="0"/>
              <a:t>: 2.000, </a:t>
            </a:r>
            <a:r>
              <a:rPr dirty="0" err="1"/>
              <a:t>tasso</a:t>
            </a:r>
            <a:r>
              <a:rPr dirty="0"/>
              <a:t> di </a:t>
            </a:r>
            <a:r>
              <a:rPr dirty="0" err="1"/>
              <a:t>risposta</a:t>
            </a:r>
            <a:r>
              <a:rPr dirty="0"/>
              <a:t> 81%; </a:t>
            </a:r>
            <a:r>
              <a:rPr dirty="0" err="1"/>
              <a:t>rifiuti</a:t>
            </a:r>
            <a:r>
              <a:rPr dirty="0"/>
              <a:t>/</a:t>
            </a:r>
            <a:r>
              <a:rPr dirty="0" err="1"/>
              <a:t>sostituzioni</a:t>
            </a:r>
            <a:r>
              <a:rPr dirty="0"/>
              <a:t> 376 (</a:t>
            </a:r>
            <a:r>
              <a:rPr dirty="0" err="1"/>
              <a:t>tasso</a:t>
            </a:r>
            <a:r>
              <a:rPr dirty="0"/>
              <a:t> di </a:t>
            </a:r>
            <a:r>
              <a:rPr dirty="0" err="1"/>
              <a:t>rifiuti</a:t>
            </a:r>
            <a:r>
              <a:rPr dirty="0"/>
              <a:t> 19%). (</a:t>
            </a:r>
            <a:r>
              <a:rPr dirty="0" err="1"/>
              <a:t>Cro</a:t>
            </a:r>
            <a:r>
              <a:rPr dirty="0"/>
              <a:t>/</a:t>
            </a:r>
            <a:r>
              <a:rPr dirty="0" err="1"/>
              <a:t>Adnkronos</a:t>
            </a:r>
            <a:r>
              <a:rPr dirty="0"/>
              <a:t>) ISSN 2465 - 1222 22-APR-21 15:09 NNNN</a:t>
            </a:r>
          </a:p>
          <a:p>
            <a:pPr>
              <a:defRPr sz="1800">
                <a:latin typeface="BentonSans Regular Italic"/>
                <a:ea typeface="BentonSans Regular Italic"/>
                <a:cs typeface="BentonSans Regular Italic"/>
                <a:sym typeface="BentonSans Regular Italic"/>
              </a:defRPr>
            </a:pPr>
            <a:endParaRPr dirty="0"/>
          </a:p>
          <a:p>
            <a:pPr>
              <a:defRPr sz="1800">
                <a:latin typeface="BentonSans Regular Italic"/>
                <a:ea typeface="BentonSans Regular Italic"/>
                <a:cs typeface="BentonSans Regular Italic"/>
                <a:sym typeface="BentonSans Regular Italic"/>
              </a:defRPr>
            </a:pPr>
            <a:endParaRPr sz="2800" dirty="0"/>
          </a:p>
          <a:p>
            <a:pPr algn="l">
              <a:defRPr sz="2800">
                <a:latin typeface="BentonSans Light"/>
                <a:ea typeface="BentonSans Light"/>
                <a:cs typeface="BentonSans Light"/>
                <a:sym typeface="BentonSans Light"/>
              </a:defRPr>
            </a:pPr>
            <a:r>
              <a:rPr dirty="0"/>
              <a:t>Una </a:t>
            </a:r>
            <a:r>
              <a:rPr dirty="0" err="1"/>
              <a:t>reazione</a:t>
            </a:r>
            <a:r>
              <a:rPr dirty="0"/>
              <a:t> </a:t>
            </a:r>
            <a:r>
              <a:rPr dirty="0" err="1"/>
              <a:t>così</a:t>
            </a:r>
            <a:r>
              <a:rPr dirty="0"/>
              <a:t> </a:t>
            </a:r>
            <a:r>
              <a:rPr dirty="0" err="1"/>
              <a:t>netta</a:t>
            </a:r>
            <a:r>
              <a:rPr dirty="0"/>
              <a:t> dei </a:t>
            </a:r>
            <a:r>
              <a:rPr dirty="0" err="1"/>
              <a:t>tifosi</a:t>
            </a:r>
            <a:r>
              <a:rPr dirty="0"/>
              <a:t> </a:t>
            </a:r>
            <a:r>
              <a:rPr dirty="0" err="1"/>
              <a:t>può</a:t>
            </a:r>
            <a:r>
              <a:rPr dirty="0"/>
              <a:t> </a:t>
            </a:r>
            <a:r>
              <a:rPr dirty="0" err="1"/>
              <a:t>quindi</a:t>
            </a:r>
            <a:r>
              <a:rPr dirty="0"/>
              <a:t> aver </a:t>
            </a:r>
            <a:r>
              <a:rPr sz="2800" dirty="0" err="1">
                <a:latin typeface="BentonSans Bold" panose="02000503000000020004" pitchFamily="50" charset="0"/>
              </a:rPr>
              <a:t>influenzato</a:t>
            </a:r>
            <a:r>
              <a:rPr dirty="0"/>
              <a:t> </a:t>
            </a:r>
            <a:r>
              <a:rPr dirty="0" err="1"/>
              <a:t>i</a:t>
            </a:r>
            <a:r>
              <a:rPr dirty="0"/>
              <a:t> </a:t>
            </a:r>
            <a:r>
              <a:rPr dirty="0" err="1"/>
              <a:t>comportamenti</a:t>
            </a:r>
            <a:r>
              <a:rPr dirty="0"/>
              <a:t> di </a:t>
            </a:r>
            <a:r>
              <a:rPr dirty="0" err="1"/>
              <a:t>altri</a:t>
            </a:r>
            <a:r>
              <a:rPr dirty="0"/>
              <a:t> </a:t>
            </a:r>
            <a:r>
              <a:rPr dirty="0" err="1"/>
              <a:t>attori</a:t>
            </a:r>
            <a:r>
              <a:rPr dirty="0"/>
              <a:t> </a:t>
            </a:r>
            <a:r>
              <a:rPr dirty="0" err="1"/>
              <a:t>decisivi</a:t>
            </a:r>
            <a:r>
              <a:rPr dirty="0"/>
              <a:t> </a:t>
            </a:r>
            <a:r>
              <a:rPr dirty="0" err="1"/>
              <a:t>nell’ecosistema</a:t>
            </a:r>
            <a:r>
              <a:rPr dirty="0"/>
              <a:t> </a:t>
            </a:r>
            <a:r>
              <a:rPr dirty="0" err="1"/>
              <a:t>calcistico</a:t>
            </a:r>
            <a:r>
              <a:rPr dirty="0"/>
              <a:t>.</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a:t>	</a:t>
            </a:r>
          </a:p>
        </p:txBody>
      </p:sp>
      <p:pic>
        <p:nvPicPr>
          <p:cNvPr id="13" name="pasted-image.pdf">
            <a:extLst>
              <a:ext uri="{FF2B5EF4-FFF2-40B4-BE49-F238E27FC236}">
                <a16:creationId xmlns:a16="http://schemas.microsoft.com/office/drawing/2014/main" id="{3437CCBA-BA95-4C98-B6F2-45BD0C814B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F70BF"/>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A7A5E35-5B91-4941-A4AC-68538312E7DB}"/>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p:blipFill>
        <p:spPr bwMode="auto">
          <a:xfrm rot="20877190">
            <a:off x="-64525" y="1867877"/>
            <a:ext cx="8393627" cy="8039147"/>
          </a:xfrm>
          <a:prstGeom prst="rect">
            <a:avLst/>
          </a:prstGeom>
          <a:noFill/>
          <a:extLst>
            <a:ext uri="{909E8E84-426E-40DD-AFC4-6F175D3DCCD1}">
              <a14:hiddenFill xmlns:a14="http://schemas.microsoft.com/office/drawing/2010/main">
                <a:solidFill>
                  <a:srgbClr val="FFFFFF"/>
                </a:solidFill>
              </a14:hiddenFill>
            </a:ext>
          </a:extLst>
        </p:spPr>
      </p:pic>
      <p:sp>
        <p:nvSpPr>
          <p:cNvPr id="129" name="Shape 138"/>
          <p:cNvSpPr/>
          <p:nvPr/>
        </p:nvSpPr>
        <p:spPr>
          <a:xfrm>
            <a:off x="6502403" y="5252450"/>
            <a:ext cx="1270002" cy="1270002"/>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3000">
                <a:solidFill>
                  <a:srgbClr val="FFFFFF"/>
                </a:solidFill>
                <a:latin typeface="BentonSans Bold"/>
                <a:ea typeface="BentonSans Bold"/>
                <a:cs typeface="BentonSans Bold"/>
                <a:sym typeface="BentonSans Bold"/>
              </a:defRPr>
            </a:pPr>
            <a:r>
              <a:rPr dirty="0"/>
              <a:t>	</a:t>
            </a:r>
            <a:endParaRPr sz="2500" dirty="0"/>
          </a:p>
          <a:p>
            <a:pPr>
              <a:defRPr sz="2500">
                <a:solidFill>
                  <a:srgbClr val="FFFFFF"/>
                </a:solidFill>
                <a:latin typeface="BentonSans Light"/>
                <a:ea typeface="BentonSans Light"/>
                <a:cs typeface="BentonSans Light"/>
                <a:sym typeface="BentonSans Light"/>
              </a:defRPr>
            </a:pPr>
            <a:r>
              <a:rPr lang="it-IT" sz="5000" dirty="0">
                <a:latin typeface="BentonSans Bold" panose="02000503000000020004" pitchFamily="50" charset="0"/>
              </a:rPr>
              <a:t>LE TV E GLI SPONSOR</a:t>
            </a:r>
          </a:p>
        </p:txBody>
      </p:sp>
      <p:pic>
        <p:nvPicPr>
          <p:cNvPr id="6" name="Immagine 5">
            <a:extLst>
              <a:ext uri="{FF2B5EF4-FFF2-40B4-BE49-F238E27FC236}">
                <a16:creationId xmlns:a16="http://schemas.microsoft.com/office/drawing/2014/main" id="{4FC7B8DA-55C5-44A2-BB79-0A52E96FB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066" y="7500943"/>
            <a:ext cx="2586674" cy="572571"/>
          </a:xfrm>
          <a:prstGeom prst="rect">
            <a:avLst/>
          </a:prstGeom>
        </p:spPr>
      </p:pic>
      <p:pic>
        <p:nvPicPr>
          <p:cNvPr id="5" name="Immagine 2" descr="Immagine 2">
            <a:extLst>
              <a:ext uri="{FF2B5EF4-FFF2-40B4-BE49-F238E27FC236}">
                <a16:creationId xmlns:a16="http://schemas.microsoft.com/office/drawing/2014/main" id="{CB314D45-3A5D-4E4A-9A17-35CA7608316A}"/>
              </a:ext>
            </a:extLst>
          </p:cNvPr>
          <p:cNvPicPr>
            <a:picLocks noChangeAspect="1"/>
          </p:cNvPicPr>
          <p:nvPr/>
        </p:nvPicPr>
        <p:blipFill>
          <a:blip r:embed="rId4">
            <a:alphaModFix amt="5000"/>
          </a:blip>
          <a:stretch>
            <a:fillRect/>
          </a:stretch>
        </p:blipFill>
        <p:spPr>
          <a:xfrm rot="650847">
            <a:off x="8645764" y="3773521"/>
            <a:ext cx="6377753" cy="6377753"/>
          </a:xfrm>
          <a:prstGeom prst="rect">
            <a:avLst/>
          </a:prstGeom>
          <a:ln w="12700">
            <a:miter lim="400000"/>
          </a:ln>
        </p:spPr>
      </p:pic>
      <p:pic>
        <p:nvPicPr>
          <p:cNvPr id="7" name="Picture 2" descr="Picture 2">
            <a:extLst>
              <a:ext uri="{FF2B5EF4-FFF2-40B4-BE49-F238E27FC236}">
                <a16:creationId xmlns:a16="http://schemas.microsoft.com/office/drawing/2014/main" id="{3A962191-2944-4369-9A78-27C7CD2BBD41}"/>
              </a:ext>
            </a:extLst>
          </p:cNvPr>
          <p:cNvPicPr>
            <a:picLocks noChangeAspect="1"/>
          </p:cNvPicPr>
          <p:nvPr/>
        </p:nvPicPr>
        <p:blipFill>
          <a:blip r:embed="rId5">
            <a:alphaModFix amt="5000"/>
          </a:blip>
          <a:stretch>
            <a:fillRect/>
          </a:stretch>
        </p:blipFill>
        <p:spPr>
          <a:xfrm rot="21320762">
            <a:off x="6198489" y="-1141774"/>
            <a:ext cx="6367981" cy="6367981"/>
          </a:xfrm>
          <a:prstGeom prst="rect">
            <a:avLst/>
          </a:prstGeom>
          <a:ln w="12700">
            <a:miter lim="400000"/>
          </a:ln>
        </p:spPr>
      </p:pic>
    </p:spTree>
    <p:extLst>
      <p:ext uri="{BB962C8B-B14F-4D97-AF65-F5344CB8AC3E}">
        <p14:creationId xmlns:p14="http://schemas.microsoft.com/office/powerpoint/2010/main" val="28349765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263" name="Group 132"/>
          <p:cNvGrpSpPr/>
          <p:nvPr/>
        </p:nvGrpSpPr>
        <p:grpSpPr>
          <a:xfrm>
            <a:off x="11975124" y="292067"/>
            <a:ext cx="593479" cy="593481"/>
            <a:chOff x="0" y="-1"/>
            <a:chExt cx="593477" cy="593480"/>
          </a:xfrm>
        </p:grpSpPr>
        <p:sp>
          <p:nvSpPr>
            <p:cNvPr id="261"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62"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264"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266" name="Shape 133"/>
          <p:cNvSpPr txBox="1"/>
          <p:nvPr/>
        </p:nvSpPr>
        <p:spPr>
          <a:xfrm>
            <a:off x="365068" y="309404"/>
            <a:ext cx="6975183"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Revolution Will Not Be Televised</a:t>
            </a:r>
          </a:p>
        </p:txBody>
      </p:sp>
      <p:sp>
        <p:nvSpPr>
          <p:cNvPr id="267" name="Shape 129"/>
          <p:cNvSpPr/>
          <p:nvPr/>
        </p:nvSpPr>
        <p:spPr>
          <a:xfrm>
            <a:off x="6776580" y="556320"/>
            <a:ext cx="4910398" cy="1"/>
          </a:xfrm>
          <a:prstGeom prst="line">
            <a:avLst/>
          </a:prstGeom>
          <a:ln w="38100">
            <a:solidFill>
              <a:srgbClr val="47ABDC"/>
            </a:solidFill>
            <a:miter lim="400000"/>
          </a:ln>
        </p:spPr>
        <p:txBody>
          <a:bodyPr lIns="45718" tIns="45718" rIns="45718" bIns="45718"/>
          <a:lstStyle/>
          <a:p>
            <a:endParaRPr/>
          </a:p>
        </p:txBody>
      </p:sp>
      <p:sp>
        <p:nvSpPr>
          <p:cNvPr id="268"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269"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270" name="CasellaDiTesto 15"/>
          <p:cNvSpPr txBox="1"/>
          <p:nvPr/>
        </p:nvSpPr>
        <p:spPr>
          <a:xfrm>
            <a:off x="685344" y="2568725"/>
            <a:ext cx="11634111" cy="3539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800">
                <a:latin typeface="BentonSans Light"/>
                <a:ea typeface="BentonSans Light"/>
                <a:cs typeface="BentonSans Light"/>
                <a:sym typeface="BentonSans Light"/>
              </a:defRPr>
            </a:pPr>
            <a:r>
              <a:rPr dirty="0"/>
              <a:t>Da anni </a:t>
            </a:r>
            <a:r>
              <a:rPr dirty="0" err="1"/>
              <a:t>si</a:t>
            </a:r>
            <a:r>
              <a:rPr dirty="0"/>
              <a:t> </a:t>
            </a:r>
            <a:r>
              <a:rPr dirty="0" err="1"/>
              <a:t>discute</a:t>
            </a:r>
            <a:r>
              <a:rPr dirty="0"/>
              <a:t> </a:t>
            </a:r>
            <a:r>
              <a:rPr dirty="0" err="1"/>
              <a:t>dell’eccessiva</a:t>
            </a:r>
            <a:r>
              <a:rPr dirty="0"/>
              <a:t> </a:t>
            </a:r>
            <a:r>
              <a:rPr sz="2800" dirty="0" err="1">
                <a:latin typeface="BentonSans Bold" panose="02000503000000020004" pitchFamily="50" charset="0"/>
              </a:rPr>
              <a:t>dipendenza</a:t>
            </a:r>
            <a:r>
              <a:rPr dirty="0"/>
              <a:t> </a:t>
            </a:r>
            <a:r>
              <a:rPr dirty="0" err="1"/>
              <a:t>dei</a:t>
            </a:r>
            <a:r>
              <a:rPr dirty="0"/>
              <a:t> club </a:t>
            </a:r>
            <a:r>
              <a:rPr dirty="0" err="1"/>
              <a:t>dagli</a:t>
            </a:r>
            <a:r>
              <a:rPr dirty="0"/>
              <a:t> </a:t>
            </a:r>
            <a:r>
              <a:rPr dirty="0" err="1"/>
              <a:t>introiti</a:t>
            </a:r>
            <a:r>
              <a:rPr dirty="0"/>
              <a:t> </a:t>
            </a:r>
            <a:r>
              <a:rPr dirty="0" err="1"/>
              <a:t>dei</a:t>
            </a:r>
            <a:r>
              <a:rPr dirty="0"/>
              <a:t> </a:t>
            </a:r>
            <a:r>
              <a:rPr sz="2800" dirty="0" err="1">
                <a:latin typeface="BentonSans Bold" panose="02000503000000020004" pitchFamily="50" charset="0"/>
              </a:rPr>
              <a:t>diritti</a:t>
            </a:r>
            <a:r>
              <a:rPr sz="2800" dirty="0">
                <a:latin typeface="BentonSans Bold" panose="02000503000000020004" pitchFamily="50" charset="0"/>
              </a:rPr>
              <a:t> </a:t>
            </a:r>
            <a:r>
              <a:rPr sz="2800" dirty="0" err="1">
                <a:latin typeface="BentonSans Bold" panose="02000503000000020004" pitchFamily="50" charset="0"/>
              </a:rPr>
              <a:t>televisivi</a:t>
            </a:r>
            <a:r>
              <a:rPr dirty="0"/>
              <a:t>. </a:t>
            </a:r>
            <a:r>
              <a:rPr dirty="0" err="1"/>
              <a:t>Eppure</a:t>
            </a:r>
            <a:r>
              <a:rPr dirty="0"/>
              <a:t> la Super League </a:t>
            </a:r>
            <a:r>
              <a:rPr dirty="0" err="1"/>
              <a:t>è</a:t>
            </a:r>
            <a:r>
              <a:rPr dirty="0"/>
              <a:t> </a:t>
            </a:r>
            <a:r>
              <a:rPr dirty="0" err="1"/>
              <a:t>stata</a:t>
            </a:r>
            <a:r>
              <a:rPr dirty="0"/>
              <a:t> </a:t>
            </a:r>
            <a:r>
              <a:rPr dirty="0" err="1"/>
              <a:t>lanciata</a:t>
            </a:r>
            <a:r>
              <a:rPr dirty="0"/>
              <a:t> senza </a:t>
            </a:r>
            <a:r>
              <a:rPr dirty="0" err="1"/>
              <a:t>alcun</a:t>
            </a:r>
            <a:r>
              <a:rPr dirty="0"/>
              <a:t> </a:t>
            </a:r>
            <a:r>
              <a:rPr dirty="0" err="1"/>
              <a:t>appoggio</a:t>
            </a:r>
            <a:r>
              <a:rPr dirty="0"/>
              <a:t> </a:t>
            </a:r>
            <a:r>
              <a:rPr dirty="0" err="1"/>
              <a:t>esplicito</a:t>
            </a:r>
            <a:r>
              <a:rPr dirty="0"/>
              <a:t> da </a:t>
            </a:r>
            <a:r>
              <a:rPr dirty="0" err="1"/>
              <a:t>parte</a:t>
            </a:r>
            <a:r>
              <a:rPr dirty="0"/>
              <a:t> di broadcaster e media in </a:t>
            </a:r>
            <a:r>
              <a:rPr dirty="0" err="1"/>
              <a:t>generale</a:t>
            </a:r>
            <a:r>
              <a:rPr dirty="0"/>
              <a:t>.</a:t>
            </a: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r>
              <a:rPr dirty="0"/>
              <a:t>Un segno di </a:t>
            </a:r>
            <a:r>
              <a:rPr dirty="0" err="1"/>
              <a:t>debolezza</a:t>
            </a:r>
            <a:r>
              <a:rPr dirty="0"/>
              <a:t>, se </a:t>
            </a:r>
            <a:r>
              <a:rPr dirty="0" err="1"/>
              <a:t>si</a:t>
            </a:r>
            <a:r>
              <a:rPr dirty="0"/>
              <a:t> </a:t>
            </a:r>
            <a:r>
              <a:rPr dirty="0" err="1"/>
              <a:t>considera</a:t>
            </a:r>
            <a:r>
              <a:rPr dirty="0"/>
              <a:t> </a:t>
            </a:r>
            <a:r>
              <a:rPr dirty="0" err="1"/>
              <a:t>che</a:t>
            </a:r>
            <a:r>
              <a:rPr dirty="0"/>
              <a:t>, secondo il Financial Times, </a:t>
            </a:r>
            <a:r>
              <a:rPr dirty="0" err="1"/>
              <a:t>i</a:t>
            </a:r>
            <a:r>
              <a:rPr dirty="0"/>
              <a:t> club </a:t>
            </a:r>
            <a:r>
              <a:rPr dirty="0" err="1"/>
              <a:t>della</a:t>
            </a:r>
            <a:r>
              <a:rPr dirty="0"/>
              <a:t> Super League </a:t>
            </a:r>
            <a:r>
              <a:rPr dirty="0" err="1"/>
              <a:t>contavano</a:t>
            </a:r>
            <a:r>
              <a:rPr dirty="0"/>
              <a:t> di </a:t>
            </a:r>
            <a:r>
              <a:rPr dirty="0" err="1"/>
              <a:t>raccogliere</a:t>
            </a:r>
            <a:r>
              <a:rPr dirty="0"/>
              <a:t> circa </a:t>
            </a:r>
            <a:r>
              <a:rPr sz="2800" dirty="0">
                <a:latin typeface="BentonSans Bold" panose="02000503000000020004" pitchFamily="50" charset="0"/>
              </a:rPr>
              <a:t>4 </a:t>
            </a:r>
            <a:r>
              <a:rPr sz="2800" dirty="0" err="1">
                <a:latin typeface="BentonSans Bold" panose="02000503000000020004" pitchFamily="50" charset="0"/>
              </a:rPr>
              <a:t>miliardi</a:t>
            </a:r>
            <a:r>
              <a:rPr sz="2800" dirty="0">
                <a:latin typeface="BentonSans Bold" panose="02000503000000020004" pitchFamily="50" charset="0"/>
              </a:rPr>
              <a:t> di euro </a:t>
            </a:r>
            <a:r>
              <a:rPr sz="2800" dirty="0" err="1">
                <a:latin typeface="BentonSans Bold" panose="02000503000000020004" pitchFamily="50" charset="0"/>
              </a:rPr>
              <a:t>annui</a:t>
            </a:r>
            <a:r>
              <a:rPr sz="2800" dirty="0">
                <a:latin typeface="BentonSans Bold" panose="02000503000000020004" pitchFamily="50" charset="0"/>
              </a:rPr>
              <a:t> di </a:t>
            </a:r>
            <a:r>
              <a:rPr sz="2800" dirty="0" err="1">
                <a:latin typeface="BentonSans Bold" panose="02000503000000020004" pitchFamily="50" charset="0"/>
              </a:rPr>
              <a:t>diritti</a:t>
            </a:r>
            <a:r>
              <a:rPr sz="2800" dirty="0">
                <a:latin typeface="BentonSans Bold" panose="02000503000000020004" pitchFamily="50" charset="0"/>
              </a:rPr>
              <a:t> </a:t>
            </a:r>
            <a:r>
              <a:rPr sz="2800" dirty="0" err="1">
                <a:latin typeface="BentonSans Bold" panose="02000503000000020004" pitchFamily="50" charset="0"/>
              </a:rPr>
              <a:t>televisivi</a:t>
            </a:r>
            <a:r>
              <a:rPr dirty="0"/>
              <a:t>, </a:t>
            </a:r>
            <a:r>
              <a:rPr dirty="0" err="1"/>
              <a:t>contro</a:t>
            </a:r>
            <a:r>
              <a:rPr dirty="0"/>
              <a:t> </a:t>
            </a:r>
            <a:r>
              <a:rPr dirty="0" err="1"/>
              <a:t>i</a:t>
            </a:r>
            <a:r>
              <a:rPr dirty="0"/>
              <a:t> 2,4 </a:t>
            </a:r>
            <a:r>
              <a:rPr lang="it-IT" dirty="0"/>
              <a:t>raccolti</a:t>
            </a:r>
            <a:r>
              <a:rPr dirty="0"/>
              <a:t> </a:t>
            </a:r>
            <a:r>
              <a:rPr dirty="0" err="1"/>
              <a:t>nella</a:t>
            </a:r>
            <a:r>
              <a:rPr dirty="0"/>
              <a:t> </a:t>
            </a:r>
            <a:r>
              <a:rPr dirty="0" err="1"/>
              <a:t>stagione</a:t>
            </a:r>
            <a:r>
              <a:rPr dirty="0"/>
              <a:t> 2020/2021 </a:t>
            </a:r>
            <a:r>
              <a:rPr lang="it-IT" dirty="0"/>
              <a:t>dal</a:t>
            </a:r>
            <a:r>
              <a:rPr dirty="0"/>
              <a:t>la UEFA Champions League  </a:t>
            </a:r>
          </a:p>
        </p:txBody>
      </p:sp>
      <p:pic>
        <p:nvPicPr>
          <p:cNvPr id="13" name="pasted-image.pdf">
            <a:extLst>
              <a:ext uri="{FF2B5EF4-FFF2-40B4-BE49-F238E27FC236}">
                <a16:creationId xmlns:a16="http://schemas.microsoft.com/office/drawing/2014/main" id="{8BF5AE9C-6E19-4900-941A-758C5A15DE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275" name="Group 132"/>
          <p:cNvGrpSpPr/>
          <p:nvPr/>
        </p:nvGrpSpPr>
        <p:grpSpPr>
          <a:xfrm>
            <a:off x="11975124" y="292067"/>
            <a:ext cx="593479" cy="593481"/>
            <a:chOff x="0" y="-1"/>
            <a:chExt cx="593477" cy="593480"/>
          </a:xfrm>
        </p:grpSpPr>
        <p:sp>
          <p:nvSpPr>
            <p:cNvPr id="273"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74"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276"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278" name="Shape 133"/>
          <p:cNvSpPr txBox="1"/>
          <p:nvPr/>
        </p:nvSpPr>
        <p:spPr>
          <a:xfrm>
            <a:off x="365069" y="309404"/>
            <a:ext cx="7225704"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Revolution Will Not Be Televised</a:t>
            </a:r>
          </a:p>
        </p:txBody>
      </p:sp>
      <p:sp>
        <p:nvSpPr>
          <p:cNvPr id="279" name="Shape 129"/>
          <p:cNvSpPr/>
          <p:nvPr/>
        </p:nvSpPr>
        <p:spPr>
          <a:xfrm>
            <a:off x="6851736" y="556320"/>
            <a:ext cx="4835240" cy="1"/>
          </a:xfrm>
          <a:prstGeom prst="line">
            <a:avLst/>
          </a:prstGeom>
          <a:ln w="38100">
            <a:solidFill>
              <a:srgbClr val="47ABDC"/>
            </a:solidFill>
            <a:miter lim="400000"/>
          </a:ln>
        </p:spPr>
        <p:txBody>
          <a:bodyPr lIns="45718" tIns="45718" rIns="45718" bIns="45718"/>
          <a:lstStyle/>
          <a:p>
            <a:endParaRPr/>
          </a:p>
        </p:txBody>
      </p:sp>
      <p:sp>
        <p:nvSpPr>
          <p:cNvPr id="280"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281"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282" name="CasellaDiTesto 15"/>
          <p:cNvSpPr txBox="1"/>
          <p:nvPr/>
        </p:nvSpPr>
        <p:spPr>
          <a:xfrm>
            <a:off x="473527" y="1092218"/>
            <a:ext cx="11486762" cy="22467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r>
              <a:rPr dirty="0"/>
              <a:t>Le </a:t>
            </a:r>
            <a:r>
              <a:rPr dirty="0" err="1"/>
              <a:t>televisioni</a:t>
            </a:r>
            <a:r>
              <a:rPr dirty="0"/>
              <a:t> </a:t>
            </a:r>
            <a:r>
              <a:rPr dirty="0" err="1"/>
              <a:t>hanno</a:t>
            </a:r>
            <a:r>
              <a:rPr dirty="0"/>
              <a:t> </a:t>
            </a:r>
            <a:r>
              <a:rPr dirty="0" err="1"/>
              <a:t>almeno</a:t>
            </a:r>
            <a:r>
              <a:rPr dirty="0"/>
              <a:t> due </a:t>
            </a:r>
            <a:r>
              <a:rPr dirty="0" err="1"/>
              <a:t>buone</a:t>
            </a:r>
            <a:r>
              <a:rPr dirty="0"/>
              <a:t> </a:t>
            </a:r>
            <a:r>
              <a:rPr dirty="0" err="1"/>
              <a:t>ragion</a:t>
            </a:r>
            <a:r>
              <a:rPr lang="it-IT" dirty="0"/>
              <a:t>i</a:t>
            </a:r>
            <a:r>
              <a:rPr dirty="0"/>
              <a:t> per </a:t>
            </a:r>
            <a:r>
              <a:rPr dirty="0" err="1"/>
              <a:t>essere</a:t>
            </a:r>
            <a:r>
              <a:rPr dirty="0"/>
              <a:t> </a:t>
            </a:r>
            <a:r>
              <a:rPr dirty="0" err="1"/>
              <a:t>scettiche</a:t>
            </a:r>
            <a:r>
              <a:rPr dirty="0"/>
              <a:t> </a:t>
            </a:r>
            <a:r>
              <a:rPr dirty="0" err="1"/>
              <a:t>sul</a:t>
            </a:r>
            <a:r>
              <a:rPr dirty="0"/>
              <a:t> </a:t>
            </a:r>
            <a:r>
              <a:rPr dirty="0" err="1"/>
              <a:t>progetto</a:t>
            </a:r>
            <a:r>
              <a:rPr dirty="0"/>
              <a:t> Super League:</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a:t>1. </a:t>
            </a:r>
            <a:r>
              <a:rPr dirty="0" err="1"/>
              <a:t>C’è</a:t>
            </a:r>
            <a:r>
              <a:rPr dirty="0"/>
              <a:t> il </a:t>
            </a:r>
            <a:r>
              <a:rPr dirty="0" err="1"/>
              <a:t>rischio</a:t>
            </a:r>
            <a:r>
              <a:rPr dirty="0"/>
              <a:t> </a:t>
            </a:r>
            <a:r>
              <a:rPr dirty="0" err="1"/>
              <a:t>che</a:t>
            </a:r>
            <a:r>
              <a:rPr dirty="0"/>
              <a:t> </a:t>
            </a:r>
            <a:r>
              <a:rPr dirty="0" err="1"/>
              <a:t>sia</a:t>
            </a:r>
            <a:r>
              <a:rPr dirty="0"/>
              <a:t> </a:t>
            </a:r>
            <a:r>
              <a:rPr sz="2800" dirty="0" err="1">
                <a:latin typeface="BentonSans Bold" panose="02000503000000020004" pitchFamily="50" charset="0"/>
              </a:rPr>
              <a:t>boicottato</a:t>
            </a:r>
            <a:r>
              <a:rPr dirty="0"/>
              <a:t> </a:t>
            </a:r>
            <a:r>
              <a:rPr dirty="0" err="1"/>
              <a:t>dai</a:t>
            </a:r>
            <a:r>
              <a:rPr dirty="0"/>
              <a:t> </a:t>
            </a:r>
            <a:r>
              <a:rPr dirty="0" err="1"/>
              <a:t>tifosi</a:t>
            </a:r>
            <a:endParaRPr dirty="0"/>
          </a:p>
        </p:txBody>
      </p:sp>
      <p:pic>
        <p:nvPicPr>
          <p:cNvPr id="283" name="Immagine 1" descr="Immagine 1"/>
          <p:cNvPicPr>
            <a:picLocks noChangeAspect="1"/>
          </p:cNvPicPr>
          <p:nvPr/>
        </p:nvPicPr>
        <p:blipFill>
          <a:blip r:embed="rId3"/>
          <a:stretch>
            <a:fillRect/>
          </a:stretch>
        </p:blipFill>
        <p:spPr>
          <a:xfrm>
            <a:off x="2135857" y="3940144"/>
            <a:ext cx="8162102" cy="4498798"/>
          </a:xfrm>
          <a:prstGeom prst="rect">
            <a:avLst/>
          </a:prstGeom>
          <a:ln w="12700">
            <a:miter lim="400000"/>
          </a:ln>
        </p:spPr>
      </p:pic>
      <p:pic>
        <p:nvPicPr>
          <p:cNvPr id="14" name="pasted-image.pdf">
            <a:extLst>
              <a:ext uri="{FF2B5EF4-FFF2-40B4-BE49-F238E27FC236}">
                <a16:creationId xmlns:a16="http://schemas.microsoft.com/office/drawing/2014/main" id="{7C5B3E81-25D9-4C7E-B02A-F6115CDDD8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288" name="Group 132"/>
          <p:cNvGrpSpPr/>
          <p:nvPr/>
        </p:nvGrpSpPr>
        <p:grpSpPr>
          <a:xfrm>
            <a:off x="11975124" y="292067"/>
            <a:ext cx="593479" cy="593481"/>
            <a:chOff x="0" y="-1"/>
            <a:chExt cx="593477" cy="593480"/>
          </a:xfrm>
        </p:grpSpPr>
        <p:sp>
          <p:nvSpPr>
            <p:cNvPr id="286"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87"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289"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291" name="Shape 133"/>
          <p:cNvSpPr txBox="1"/>
          <p:nvPr/>
        </p:nvSpPr>
        <p:spPr>
          <a:xfrm>
            <a:off x="365068" y="309404"/>
            <a:ext cx="7138021"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Revolution Will Not Be Televised</a:t>
            </a:r>
          </a:p>
        </p:txBody>
      </p:sp>
      <p:sp>
        <p:nvSpPr>
          <p:cNvPr id="292" name="Shape 129"/>
          <p:cNvSpPr/>
          <p:nvPr/>
        </p:nvSpPr>
        <p:spPr>
          <a:xfrm>
            <a:off x="6613741" y="556320"/>
            <a:ext cx="5073236" cy="1"/>
          </a:xfrm>
          <a:prstGeom prst="line">
            <a:avLst/>
          </a:prstGeom>
          <a:ln w="38100">
            <a:solidFill>
              <a:srgbClr val="47ABDC"/>
            </a:solidFill>
            <a:miter lim="400000"/>
          </a:ln>
        </p:spPr>
        <p:txBody>
          <a:bodyPr lIns="45718" tIns="45718" rIns="45718" bIns="45718"/>
          <a:lstStyle/>
          <a:p>
            <a:endParaRPr/>
          </a:p>
        </p:txBody>
      </p:sp>
      <p:sp>
        <p:nvSpPr>
          <p:cNvPr id="293"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294"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295" name="CasellaDiTesto 15"/>
          <p:cNvSpPr txBox="1"/>
          <p:nvPr/>
        </p:nvSpPr>
        <p:spPr>
          <a:xfrm>
            <a:off x="558254" y="1102225"/>
            <a:ext cx="11233658" cy="3108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800">
                <a:latin typeface="BentonSans Light"/>
                <a:ea typeface="BentonSans Light"/>
                <a:cs typeface="BentonSans Light"/>
                <a:sym typeface="BentonSans Light"/>
              </a:defRPr>
            </a:pPr>
            <a:endParaRPr dirty="0"/>
          </a:p>
          <a:p>
            <a:pPr algn="just">
              <a:defRPr sz="2800">
                <a:latin typeface="BentonSans Light"/>
                <a:ea typeface="BentonSans Light"/>
                <a:cs typeface="BentonSans Light"/>
                <a:sym typeface="BentonSans Light"/>
              </a:defRPr>
            </a:pPr>
            <a:r>
              <a:rPr dirty="0"/>
              <a:t>Le </a:t>
            </a:r>
            <a:r>
              <a:rPr dirty="0" err="1"/>
              <a:t>televisioni</a:t>
            </a:r>
            <a:r>
              <a:rPr dirty="0"/>
              <a:t> </a:t>
            </a:r>
            <a:r>
              <a:rPr dirty="0" err="1"/>
              <a:t>hanno</a:t>
            </a:r>
            <a:r>
              <a:rPr dirty="0"/>
              <a:t> </a:t>
            </a:r>
            <a:r>
              <a:rPr dirty="0" err="1"/>
              <a:t>almeno</a:t>
            </a:r>
            <a:r>
              <a:rPr dirty="0"/>
              <a:t> </a:t>
            </a:r>
            <a:r>
              <a:rPr sz="2800" dirty="0">
                <a:latin typeface="BentonSans Light"/>
              </a:rPr>
              <a:t>due </a:t>
            </a:r>
            <a:r>
              <a:rPr sz="2800" dirty="0" err="1">
                <a:latin typeface="BentonSans Light"/>
              </a:rPr>
              <a:t>buone</a:t>
            </a:r>
            <a:r>
              <a:rPr sz="2800" dirty="0">
                <a:latin typeface="BentonSans Light"/>
              </a:rPr>
              <a:t> </a:t>
            </a:r>
            <a:r>
              <a:rPr sz="2800" dirty="0" err="1">
                <a:latin typeface="BentonSans Light"/>
              </a:rPr>
              <a:t>ragion</a:t>
            </a:r>
            <a:r>
              <a:rPr lang="it-IT" sz="2800" dirty="0">
                <a:latin typeface="BentonSans Light"/>
              </a:rPr>
              <a:t>i</a:t>
            </a:r>
            <a:r>
              <a:rPr sz="2800" dirty="0">
                <a:latin typeface="BentonSans Bold" panose="02000503000000020004" pitchFamily="50" charset="0"/>
              </a:rPr>
              <a:t> </a:t>
            </a:r>
            <a:r>
              <a:rPr dirty="0"/>
              <a:t>per </a:t>
            </a:r>
            <a:r>
              <a:rPr dirty="0" err="1"/>
              <a:t>essere</a:t>
            </a:r>
            <a:r>
              <a:rPr dirty="0"/>
              <a:t> </a:t>
            </a:r>
            <a:r>
              <a:rPr dirty="0" err="1"/>
              <a:t>scettiche</a:t>
            </a:r>
            <a:r>
              <a:rPr dirty="0"/>
              <a:t> </a:t>
            </a:r>
            <a:r>
              <a:rPr dirty="0" err="1"/>
              <a:t>sul</a:t>
            </a:r>
            <a:r>
              <a:rPr dirty="0"/>
              <a:t> </a:t>
            </a:r>
            <a:r>
              <a:rPr dirty="0" err="1"/>
              <a:t>progetto</a:t>
            </a:r>
            <a:r>
              <a:rPr dirty="0"/>
              <a:t> Super League:</a:t>
            </a: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r>
              <a:rPr dirty="0"/>
              <a:t>2. </a:t>
            </a:r>
            <a:r>
              <a:rPr dirty="0" err="1"/>
              <a:t>Investire</a:t>
            </a:r>
            <a:r>
              <a:rPr dirty="0"/>
              <a:t> </a:t>
            </a:r>
            <a:r>
              <a:rPr dirty="0" err="1"/>
              <a:t>sulla</a:t>
            </a:r>
            <a:r>
              <a:rPr dirty="0"/>
              <a:t> Super League </a:t>
            </a:r>
            <a:r>
              <a:rPr dirty="0" err="1"/>
              <a:t>significa</a:t>
            </a:r>
            <a:r>
              <a:rPr dirty="0"/>
              <a:t> </a:t>
            </a:r>
            <a:r>
              <a:rPr dirty="0" err="1"/>
              <a:t>rendere</a:t>
            </a:r>
            <a:r>
              <a:rPr dirty="0"/>
              <a:t> </a:t>
            </a:r>
            <a:r>
              <a:rPr sz="2800" dirty="0" err="1">
                <a:latin typeface="BentonSans Bold" panose="02000503000000020004" pitchFamily="50" charset="0"/>
              </a:rPr>
              <a:t>meno</a:t>
            </a:r>
            <a:r>
              <a:rPr sz="2800" dirty="0">
                <a:latin typeface="BentonSans Bold" panose="02000503000000020004" pitchFamily="50" charset="0"/>
              </a:rPr>
              <a:t> </a:t>
            </a:r>
            <a:r>
              <a:rPr sz="2800" dirty="0" err="1">
                <a:latin typeface="BentonSans Bold" panose="02000503000000020004" pitchFamily="50" charset="0"/>
              </a:rPr>
              <a:t>appetibile</a:t>
            </a:r>
            <a:r>
              <a:rPr sz="2800" dirty="0">
                <a:latin typeface="BentonSans Bold" panose="02000503000000020004" pitchFamily="50" charset="0"/>
              </a:rPr>
              <a:t> </a:t>
            </a:r>
            <a:r>
              <a:rPr dirty="0"/>
              <a:t>la Champions League, </a:t>
            </a:r>
            <a:r>
              <a:rPr dirty="0" err="1"/>
              <a:t>torneo</a:t>
            </a:r>
            <a:r>
              <a:rPr dirty="0"/>
              <a:t> </a:t>
            </a:r>
            <a:r>
              <a:rPr dirty="0" err="1"/>
              <a:t>sul</a:t>
            </a:r>
            <a:r>
              <a:rPr dirty="0"/>
              <a:t> quale </a:t>
            </a:r>
            <a:r>
              <a:rPr dirty="0" err="1"/>
              <a:t>molti</a:t>
            </a:r>
            <a:r>
              <a:rPr dirty="0"/>
              <a:t> </a:t>
            </a:r>
            <a:r>
              <a:rPr dirty="0" err="1"/>
              <a:t>dei</a:t>
            </a:r>
            <a:r>
              <a:rPr dirty="0"/>
              <a:t> </a:t>
            </a:r>
            <a:r>
              <a:rPr dirty="0" err="1"/>
              <a:t>maggiori</a:t>
            </a:r>
            <a:r>
              <a:rPr dirty="0"/>
              <a:t> broadcaster </a:t>
            </a:r>
            <a:r>
              <a:rPr dirty="0" err="1"/>
              <a:t>hanno</a:t>
            </a:r>
            <a:r>
              <a:rPr dirty="0"/>
              <a:t> </a:t>
            </a:r>
            <a:r>
              <a:rPr dirty="0" err="1"/>
              <a:t>investito</a:t>
            </a:r>
            <a:endParaRPr dirty="0"/>
          </a:p>
        </p:txBody>
      </p:sp>
      <p:pic>
        <p:nvPicPr>
          <p:cNvPr id="296" name="Immagine 4" descr="Immagine 4"/>
          <p:cNvPicPr>
            <a:picLocks noChangeAspect="1"/>
          </p:cNvPicPr>
          <p:nvPr/>
        </p:nvPicPr>
        <p:blipFill>
          <a:blip r:embed="rId3"/>
          <a:stretch>
            <a:fillRect/>
          </a:stretch>
        </p:blipFill>
        <p:spPr>
          <a:xfrm>
            <a:off x="957659" y="4607230"/>
            <a:ext cx="7202676" cy="1229726"/>
          </a:xfrm>
          <a:prstGeom prst="rect">
            <a:avLst/>
          </a:prstGeom>
          <a:ln w="12700">
            <a:miter lim="400000"/>
          </a:ln>
        </p:spPr>
      </p:pic>
      <p:pic>
        <p:nvPicPr>
          <p:cNvPr id="297" name="Immagine 6" descr="Immagine 6"/>
          <p:cNvPicPr>
            <a:picLocks noChangeAspect="1"/>
          </p:cNvPicPr>
          <p:nvPr/>
        </p:nvPicPr>
        <p:blipFill>
          <a:blip r:embed="rId4"/>
          <a:stretch>
            <a:fillRect/>
          </a:stretch>
        </p:blipFill>
        <p:spPr>
          <a:xfrm>
            <a:off x="1395303" y="6939441"/>
            <a:ext cx="5429251" cy="1657351"/>
          </a:xfrm>
          <a:prstGeom prst="rect">
            <a:avLst/>
          </a:prstGeom>
          <a:ln w="12700">
            <a:miter lim="400000"/>
          </a:ln>
        </p:spPr>
      </p:pic>
      <p:pic>
        <p:nvPicPr>
          <p:cNvPr id="298" name="Immagine 3" descr="Immagine 3"/>
          <p:cNvPicPr>
            <a:picLocks noChangeAspect="1"/>
          </p:cNvPicPr>
          <p:nvPr/>
        </p:nvPicPr>
        <p:blipFill>
          <a:blip r:embed="rId5"/>
          <a:stretch>
            <a:fillRect/>
          </a:stretch>
        </p:blipFill>
        <p:spPr>
          <a:xfrm>
            <a:off x="5482021" y="5856335"/>
            <a:ext cx="7336675" cy="1252604"/>
          </a:xfrm>
          <a:prstGeom prst="rect">
            <a:avLst/>
          </a:prstGeom>
          <a:ln w="12700">
            <a:miter lim="400000"/>
          </a:ln>
        </p:spPr>
      </p:pic>
      <p:pic>
        <p:nvPicPr>
          <p:cNvPr id="16" name="pasted-image.pdf">
            <a:extLst>
              <a:ext uri="{FF2B5EF4-FFF2-40B4-BE49-F238E27FC236}">
                <a16:creationId xmlns:a16="http://schemas.microsoft.com/office/drawing/2014/main" id="{B0144185-B800-4FE4-B8F4-1F732CD5CBC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303" name="Group 132"/>
          <p:cNvGrpSpPr/>
          <p:nvPr/>
        </p:nvGrpSpPr>
        <p:grpSpPr>
          <a:xfrm>
            <a:off x="11975124" y="292067"/>
            <a:ext cx="593479" cy="593481"/>
            <a:chOff x="0" y="-1"/>
            <a:chExt cx="593477" cy="593480"/>
          </a:xfrm>
        </p:grpSpPr>
        <p:sp>
          <p:nvSpPr>
            <p:cNvPr id="301"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02"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304"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306" name="Shape 133"/>
          <p:cNvSpPr txBox="1"/>
          <p:nvPr/>
        </p:nvSpPr>
        <p:spPr>
          <a:xfrm>
            <a:off x="365068" y="309404"/>
            <a:ext cx="7213180"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Revolution Will Not Be Televised</a:t>
            </a:r>
          </a:p>
        </p:txBody>
      </p:sp>
      <p:sp>
        <p:nvSpPr>
          <p:cNvPr id="307" name="Shape 129"/>
          <p:cNvSpPr/>
          <p:nvPr/>
        </p:nvSpPr>
        <p:spPr>
          <a:xfrm>
            <a:off x="6901841" y="556320"/>
            <a:ext cx="4785136" cy="1"/>
          </a:xfrm>
          <a:prstGeom prst="line">
            <a:avLst/>
          </a:prstGeom>
          <a:ln w="38100">
            <a:solidFill>
              <a:srgbClr val="47ABDC"/>
            </a:solidFill>
            <a:miter lim="400000"/>
          </a:ln>
        </p:spPr>
        <p:txBody>
          <a:bodyPr lIns="45718" tIns="45718" rIns="45718" bIns="45718"/>
          <a:lstStyle/>
          <a:p>
            <a:endParaRPr/>
          </a:p>
        </p:txBody>
      </p:sp>
      <p:sp>
        <p:nvSpPr>
          <p:cNvPr id="308"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309"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310" name="CasellaDiTesto 15"/>
          <p:cNvSpPr txBox="1"/>
          <p:nvPr/>
        </p:nvSpPr>
        <p:spPr>
          <a:xfrm>
            <a:off x="697046" y="2321075"/>
            <a:ext cx="11610708" cy="4401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800">
                <a:latin typeface="BentonSans Light"/>
                <a:ea typeface="BentonSans Light"/>
                <a:cs typeface="BentonSans Light"/>
                <a:sym typeface="BentonSans Light"/>
              </a:defRPr>
            </a:pPr>
            <a:r>
              <a:rPr dirty="0"/>
              <a:t>Una </a:t>
            </a:r>
            <a:r>
              <a:rPr dirty="0" err="1"/>
              <a:t>citazione</a:t>
            </a:r>
            <a:r>
              <a:rPr dirty="0"/>
              <a:t> a </a:t>
            </a:r>
            <a:r>
              <a:rPr dirty="0" err="1"/>
              <a:t>parte</a:t>
            </a:r>
            <a:r>
              <a:rPr dirty="0"/>
              <a:t> la </a:t>
            </a:r>
            <a:r>
              <a:rPr dirty="0" err="1"/>
              <a:t>merita</a:t>
            </a:r>
            <a:r>
              <a:rPr dirty="0"/>
              <a:t> </a:t>
            </a:r>
            <a:r>
              <a:rPr sz="2800" dirty="0" err="1">
                <a:latin typeface="BentonSans Bold" panose="02000503000000020004" pitchFamily="50" charset="0"/>
              </a:rPr>
              <a:t>beIN</a:t>
            </a:r>
            <a:r>
              <a:rPr sz="2800" dirty="0">
                <a:latin typeface="BentonSans Bold" panose="02000503000000020004" pitchFamily="50" charset="0"/>
              </a:rPr>
              <a:t> Sports</a:t>
            </a:r>
            <a:r>
              <a:rPr dirty="0"/>
              <a:t>, broadcaster </a:t>
            </a:r>
            <a:r>
              <a:rPr dirty="0" err="1"/>
              <a:t>presieduto</a:t>
            </a:r>
            <a:r>
              <a:rPr dirty="0"/>
              <a:t> da Nasser Al-</a:t>
            </a:r>
            <a:r>
              <a:rPr dirty="0" err="1"/>
              <a:t>Khelaïfi</a:t>
            </a:r>
            <a:r>
              <a:rPr dirty="0"/>
              <a:t>, </a:t>
            </a:r>
            <a:r>
              <a:rPr dirty="0" err="1"/>
              <a:t>che</a:t>
            </a:r>
            <a:r>
              <a:rPr dirty="0"/>
              <a:t> </a:t>
            </a:r>
            <a:r>
              <a:rPr dirty="0" err="1"/>
              <a:t>è</a:t>
            </a:r>
            <a:r>
              <a:rPr dirty="0"/>
              <a:t> </a:t>
            </a:r>
            <a:r>
              <a:rPr dirty="0" err="1"/>
              <a:t>anche</a:t>
            </a:r>
            <a:r>
              <a:rPr dirty="0"/>
              <a:t> il </a:t>
            </a:r>
            <a:r>
              <a:rPr dirty="0" err="1"/>
              <a:t>presidente</a:t>
            </a:r>
            <a:r>
              <a:rPr dirty="0"/>
              <a:t> del Paris Saint Germain.</a:t>
            </a: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r>
              <a:rPr dirty="0"/>
              <a:t>Il </a:t>
            </a:r>
            <a:r>
              <a:rPr dirty="0" err="1"/>
              <a:t>conflitto</a:t>
            </a:r>
            <a:r>
              <a:rPr dirty="0"/>
              <a:t> di </a:t>
            </a:r>
            <a:r>
              <a:rPr dirty="0" err="1"/>
              <a:t>interessi</a:t>
            </a:r>
            <a:r>
              <a:rPr dirty="0"/>
              <a:t> </a:t>
            </a:r>
            <a:r>
              <a:rPr dirty="0" err="1"/>
              <a:t>fra</a:t>
            </a:r>
            <a:r>
              <a:rPr dirty="0"/>
              <a:t> la Super League e </a:t>
            </a:r>
            <a:r>
              <a:rPr dirty="0" err="1"/>
              <a:t>beIN</a:t>
            </a:r>
            <a:r>
              <a:rPr dirty="0"/>
              <a:t> Sports, </a:t>
            </a:r>
            <a:r>
              <a:rPr dirty="0" err="1"/>
              <a:t>che</a:t>
            </a:r>
            <a:r>
              <a:rPr dirty="0"/>
              <a:t> ha </a:t>
            </a:r>
            <a:r>
              <a:rPr dirty="0" err="1"/>
              <a:t>i</a:t>
            </a:r>
            <a:r>
              <a:rPr dirty="0"/>
              <a:t> </a:t>
            </a:r>
            <a:r>
              <a:rPr dirty="0" err="1"/>
              <a:t>diritti</a:t>
            </a:r>
            <a:r>
              <a:rPr dirty="0"/>
              <a:t> di </a:t>
            </a:r>
            <a:r>
              <a:rPr dirty="0" err="1"/>
              <a:t>trasmissione</a:t>
            </a:r>
            <a:r>
              <a:rPr dirty="0"/>
              <a:t> </a:t>
            </a:r>
            <a:r>
              <a:rPr dirty="0" err="1"/>
              <a:t>della</a:t>
            </a:r>
            <a:r>
              <a:rPr dirty="0"/>
              <a:t> Champions League in Francia, Medio </a:t>
            </a:r>
            <a:r>
              <a:rPr dirty="0" err="1"/>
              <a:t>Oriente</a:t>
            </a:r>
            <a:r>
              <a:rPr dirty="0"/>
              <a:t>, Nord Africa e </a:t>
            </a:r>
            <a:r>
              <a:rPr dirty="0" err="1"/>
              <a:t>parte</a:t>
            </a:r>
            <a:r>
              <a:rPr dirty="0"/>
              <a:t> </a:t>
            </a:r>
            <a:r>
              <a:rPr dirty="0" err="1"/>
              <a:t>dell’Asia</a:t>
            </a:r>
            <a:r>
              <a:rPr dirty="0"/>
              <a:t>, </a:t>
            </a:r>
            <a:r>
              <a:rPr lang="it-IT" dirty="0"/>
              <a:t>è ritenuto essere </a:t>
            </a:r>
            <a:r>
              <a:rPr dirty="0" err="1"/>
              <a:t>all’origine</a:t>
            </a:r>
            <a:r>
              <a:rPr dirty="0"/>
              <a:t> </a:t>
            </a:r>
            <a:r>
              <a:rPr dirty="0" err="1"/>
              <a:t>della</a:t>
            </a:r>
            <a:r>
              <a:rPr dirty="0"/>
              <a:t> </a:t>
            </a:r>
            <a:r>
              <a:rPr dirty="0" err="1"/>
              <a:t>decisione</a:t>
            </a:r>
            <a:r>
              <a:rPr dirty="0"/>
              <a:t> del PSG di </a:t>
            </a:r>
            <a:r>
              <a:rPr dirty="0" err="1"/>
              <a:t>tenersi</a:t>
            </a:r>
            <a:r>
              <a:rPr dirty="0"/>
              <a:t> </a:t>
            </a:r>
            <a:r>
              <a:rPr dirty="0" err="1"/>
              <a:t>fuori</a:t>
            </a:r>
            <a:r>
              <a:rPr dirty="0"/>
              <a:t> dal </a:t>
            </a:r>
            <a:r>
              <a:rPr dirty="0" err="1"/>
              <a:t>progetto</a:t>
            </a:r>
            <a:r>
              <a:rPr dirty="0"/>
              <a:t>, </a:t>
            </a:r>
            <a:r>
              <a:rPr dirty="0" err="1"/>
              <a:t>almeno</a:t>
            </a:r>
            <a:r>
              <a:rPr dirty="0"/>
              <a:t> in </a:t>
            </a:r>
            <a:r>
              <a:rPr dirty="0" err="1"/>
              <a:t>questa</a:t>
            </a:r>
            <a:r>
              <a:rPr dirty="0"/>
              <a:t> prima </a:t>
            </a:r>
            <a:r>
              <a:rPr dirty="0" err="1"/>
              <a:t>fase</a:t>
            </a:r>
            <a:r>
              <a:rPr dirty="0"/>
              <a:t>.</a:t>
            </a:r>
          </a:p>
          <a:p>
            <a:pPr algn="just">
              <a:defRPr sz="2800">
                <a:latin typeface="BentonSans Light"/>
                <a:ea typeface="BentonSans Light"/>
                <a:cs typeface="BentonSans Light"/>
                <a:sym typeface="BentonSans Light"/>
              </a:defRPr>
            </a:pPr>
            <a:endParaRPr dirty="0"/>
          </a:p>
          <a:p>
            <a:pPr algn="just">
              <a:defRPr sz="2800">
                <a:latin typeface="BentonSans Light"/>
                <a:ea typeface="BentonSans Light"/>
                <a:cs typeface="BentonSans Light"/>
                <a:sym typeface="BentonSans Light"/>
              </a:defRPr>
            </a:pPr>
            <a:r>
              <a:rPr dirty="0"/>
              <a:t>Una </a:t>
            </a:r>
            <a:r>
              <a:rPr dirty="0" err="1"/>
              <a:t>situazione</a:t>
            </a:r>
            <a:r>
              <a:rPr dirty="0"/>
              <a:t> </a:t>
            </a:r>
            <a:r>
              <a:rPr dirty="0" err="1"/>
              <a:t>che</a:t>
            </a:r>
            <a:r>
              <a:rPr dirty="0"/>
              <a:t> ha </a:t>
            </a:r>
            <a:r>
              <a:rPr dirty="0" err="1"/>
              <a:t>ulteriormente</a:t>
            </a:r>
            <a:r>
              <a:rPr dirty="0"/>
              <a:t> </a:t>
            </a:r>
            <a:r>
              <a:rPr dirty="0" err="1"/>
              <a:t>indebolito</a:t>
            </a:r>
            <a:r>
              <a:rPr dirty="0"/>
              <a:t> la </a:t>
            </a:r>
            <a:r>
              <a:rPr dirty="0" err="1"/>
              <a:t>posizione</a:t>
            </a:r>
            <a:r>
              <a:rPr dirty="0"/>
              <a:t> </a:t>
            </a:r>
            <a:r>
              <a:rPr dirty="0" err="1"/>
              <a:t>della</a:t>
            </a:r>
            <a:r>
              <a:rPr dirty="0"/>
              <a:t> Super League, </a:t>
            </a:r>
            <a:r>
              <a:rPr dirty="0" err="1"/>
              <a:t>privata</a:t>
            </a:r>
            <a:r>
              <a:rPr dirty="0"/>
              <a:t> di uno </a:t>
            </a:r>
            <a:r>
              <a:rPr dirty="0" err="1"/>
              <a:t>dei</a:t>
            </a:r>
            <a:r>
              <a:rPr dirty="0"/>
              <a:t> </a:t>
            </a:r>
            <a:r>
              <a:rPr dirty="0" err="1"/>
              <a:t>maggiori</a:t>
            </a:r>
            <a:r>
              <a:rPr dirty="0"/>
              <a:t> club </a:t>
            </a:r>
            <a:r>
              <a:rPr dirty="0" err="1"/>
              <a:t>europei</a:t>
            </a:r>
            <a:r>
              <a:rPr dirty="0"/>
              <a:t>.</a:t>
            </a:r>
          </a:p>
        </p:txBody>
      </p:sp>
      <p:pic>
        <p:nvPicPr>
          <p:cNvPr id="13" name="pasted-image.pdf">
            <a:extLst>
              <a:ext uri="{FF2B5EF4-FFF2-40B4-BE49-F238E27FC236}">
                <a16:creationId xmlns:a16="http://schemas.microsoft.com/office/drawing/2014/main" id="{D00DAD61-185C-4EA8-8438-114B63139E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315" name="Group 132"/>
          <p:cNvGrpSpPr/>
          <p:nvPr/>
        </p:nvGrpSpPr>
        <p:grpSpPr>
          <a:xfrm>
            <a:off x="11975124" y="292067"/>
            <a:ext cx="593479" cy="593481"/>
            <a:chOff x="0" y="-1"/>
            <a:chExt cx="593477" cy="593480"/>
          </a:xfrm>
        </p:grpSpPr>
        <p:sp>
          <p:nvSpPr>
            <p:cNvPr id="313"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14"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316"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318"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Revolution Will Not Be Televised</a:t>
            </a:r>
          </a:p>
        </p:txBody>
      </p:sp>
      <p:sp>
        <p:nvSpPr>
          <p:cNvPr id="319" name="Shape 129"/>
          <p:cNvSpPr/>
          <p:nvPr/>
        </p:nvSpPr>
        <p:spPr>
          <a:xfrm>
            <a:off x="6713950" y="556320"/>
            <a:ext cx="4973027" cy="1"/>
          </a:xfrm>
          <a:prstGeom prst="line">
            <a:avLst/>
          </a:prstGeom>
          <a:ln w="38100">
            <a:solidFill>
              <a:srgbClr val="47ABDC"/>
            </a:solidFill>
            <a:miter lim="400000"/>
          </a:ln>
        </p:spPr>
        <p:txBody>
          <a:bodyPr lIns="45718" tIns="45718" rIns="45718" bIns="45718"/>
          <a:lstStyle/>
          <a:p>
            <a:endParaRPr/>
          </a:p>
        </p:txBody>
      </p:sp>
      <p:sp>
        <p:nvSpPr>
          <p:cNvPr id="320"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321"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322" name="CasellaDiTesto 15"/>
          <p:cNvSpPr txBox="1"/>
          <p:nvPr/>
        </p:nvSpPr>
        <p:spPr>
          <a:xfrm>
            <a:off x="649180" y="1168535"/>
            <a:ext cx="11706440" cy="30315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800">
                <a:latin typeface="BentonSans Light"/>
                <a:ea typeface="BentonSans Light"/>
                <a:cs typeface="BentonSans Light"/>
                <a:sym typeface="BentonSans Light"/>
              </a:defRPr>
            </a:pPr>
            <a:r>
              <a:rPr dirty="0"/>
              <a:t>Non solo </a:t>
            </a:r>
            <a:r>
              <a:rPr dirty="0" err="1"/>
              <a:t>quindi</a:t>
            </a:r>
            <a:r>
              <a:rPr dirty="0"/>
              <a:t> </a:t>
            </a:r>
            <a:r>
              <a:rPr dirty="0" err="1"/>
              <a:t>i</a:t>
            </a:r>
            <a:r>
              <a:rPr dirty="0"/>
              <a:t> 12 club non </a:t>
            </a:r>
            <a:r>
              <a:rPr dirty="0" err="1"/>
              <a:t>si</a:t>
            </a:r>
            <a:r>
              <a:rPr dirty="0"/>
              <a:t> </a:t>
            </a:r>
            <a:r>
              <a:rPr dirty="0" err="1"/>
              <a:t>sono</a:t>
            </a:r>
            <a:r>
              <a:rPr dirty="0"/>
              <a:t> </a:t>
            </a:r>
            <a:r>
              <a:rPr dirty="0" err="1"/>
              <a:t>presentati</a:t>
            </a:r>
            <a:r>
              <a:rPr dirty="0"/>
              <a:t> con </a:t>
            </a:r>
            <a:r>
              <a:rPr dirty="0" err="1"/>
              <a:t>l’appoggio</a:t>
            </a:r>
            <a:r>
              <a:rPr dirty="0"/>
              <a:t> di un media partner, </a:t>
            </a:r>
            <a:r>
              <a:rPr dirty="0" err="1"/>
              <a:t>capace</a:t>
            </a:r>
            <a:r>
              <a:rPr dirty="0"/>
              <a:t> di </a:t>
            </a:r>
            <a:r>
              <a:rPr dirty="0" err="1"/>
              <a:t>garantire</a:t>
            </a:r>
            <a:r>
              <a:rPr dirty="0"/>
              <a:t> </a:t>
            </a:r>
            <a:r>
              <a:rPr dirty="0" err="1"/>
              <a:t>sostenibilità</a:t>
            </a:r>
            <a:r>
              <a:rPr dirty="0"/>
              <a:t> </a:t>
            </a:r>
            <a:r>
              <a:rPr dirty="0" err="1"/>
              <a:t>economica</a:t>
            </a:r>
            <a:r>
              <a:rPr dirty="0"/>
              <a:t> e una </a:t>
            </a:r>
            <a:r>
              <a:rPr dirty="0" err="1"/>
              <a:t>copertura</a:t>
            </a:r>
            <a:r>
              <a:rPr dirty="0"/>
              <a:t> </a:t>
            </a:r>
            <a:r>
              <a:rPr dirty="0" err="1"/>
              <a:t>mediatica</a:t>
            </a:r>
            <a:r>
              <a:rPr dirty="0"/>
              <a:t> </a:t>
            </a:r>
            <a:r>
              <a:rPr dirty="0" err="1"/>
              <a:t>più</a:t>
            </a:r>
            <a:r>
              <a:rPr dirty="0"/>
              <a:t> </a:t>
            </a:r>
            <a:r>
              <a:rPr dirty="0" err="1"/>
              <a:t>favorevole</a:t>
            </a:r>
            <a:r>
              <a:rPr dirty="0"/>
              <a:t>, ma </a:t>
            </a:r>
            <a:r>
              <a:rPr dirty="0" err="1"/>
              <a:t>hanno</a:t>
            </a:r>
            <a:r>
              <a:rPr dirty="0"/>
              <a:t> </a:t>
            </a:r>
            <a:r>
              <a:rPr sz="2800" dirty="0" err="1">
                <a:latin typeface="BentonSans Bold" panose="02000503000000020004" pitchFamily="50" charset="0"/>
              </a:rPr>
              <a:t>sottovalutato</a:t>
            </a:r>
            <a:r>
              <a:rPr sz="2800" dirty="0">
                <a:latin typeface="BentonSans Bold" panose="02000503000000020004" pitchFamily="50" charset="0"/>
              </a:rPr>
              <a:t> la </a:t>
            </a:r>
            <a:r>
              <a:rPr sz="2800" dirty="0" err="1">
                <a:latin typeface="BentonSans Bold" panose="02000503000000020004" pitchFamily="50" charset="0"/>
              </a:rPr>
              <a:t>reazione</a:t>
            </a:r>
            <a:r>
              <a:rPr sz="2800" dirty="0">
                <a:latin typeface="BentonSans Bold" panose="02000503000000020004" pitchFamily="50" charset="0"/>
              </a:rPr>
              <a:t> </a:t>
            </a:r>
            <a:r>
              <a:rPr sz="2800" dirty="0" err="1">
                <a:latin typeface="BentonSans Bold" panose="02000503000000020004" pitchFamily="50" charset="0"/>
              </a:rPr>
              <a:t>ostile</a:t>
            </a:r>
            <a:r>
              <a:rPr sz="2800" dirty="0">
                <a:latin typeface="BentonSans Bold" panose="02000503000000020004" pitchFamily="50" charset="0"/>
              </a:rPr>
              <a:t> </a:t>
            </a:r>
            <a:r>
              <a:rPr sz="2800" dirty="0" err="1">
                <a:latin typeface="BentonSans Bold" panose="02000503000000020004" pitchFamily="50" charset="0"/>
              </a:rPr>
              <a:t>dei</a:t>
            </a:r>
            <a:r>
              <a:rPr sz="2800" dirty="0">
                <a:latin typeface="BentonSans Bold" panose="02000503000000020004" pitchFamily="50" charset="0"/>
              </a:rPr>
              <a:t> media</a:t>
            </a:r>
            <a:r>
              <a:rPr dirty="0"/>
              <a:t> </a:t>
            </a:r>
            <a:r>
              <a:rPr dirty="0" err="1"/>
              <a:t>che</a:t>
            </a:r>
            <a:r>
              <a:rPr dirty="0"/>
              <a:t> </a:t>
            </a:r>
            <a:r>
              <a:rPr dirty="0" err="1"/>
              <a:t>hanno</a:t>
            </a:r>
            <a:r>
              <a:rPr dirty="0"/>
              <a:t> </a:t>
            </a:r>
            <a:r>
              <a:rPr dirty="0" err="1"/>
              <a:t>interessi</a:t>
            </a:r>
            <a:r>
              <a:rPr dirty="0"/>
              <a:t> </a:t>
            </a:r>
            <a:r>
              <a:rPr dirty="0" err="1"/>
              <a:t>nell’attuale</a:t>
            </a:r>
            <a:r>
              <a:rPr dirty="0"/>
              <a:t> Champions League, </a:t>
            </a:r>
            <a:r>
              <a:rPr dirty="0" err="1"/>
              <a:t>che</a:t>
            </a:r>
            <a:r>
              <a:rPr dirty="0"/>
              <a:t> con il </a:t>
            </a:r>
            <a:r>
              <a:rPr dirty="0" err="1"/>
              <a:t>loro</a:t>
            </a:r>
            <a:r>
              <a:rPr dirty="0"/>
              <a:t> </a:t>
            </a:r>
            <a:r>
              <a:rPr dirty="0" err="1"/>
              <a:t>potere</a:t>
            </a:r>
            <a:r>
              <a:rPr dirty="0"/>
              <a:t> sui </a:t>
            </a:r>
            <a:r>
              <a:rPr dirty="0" err="1"/>
              <a:t>bilanci</a:t>
            </a:r>
            <a:r>
              <a:rPr dirty="0"/>
              <a:t> </a:t>
            </a:r>
            <a:r>
              <a:rPr dirty="0" err="1"/>
              <a:t>dei</a:t>
            </a:r>
            <a:r>
              <a:rPr dirty="0"/>
              <a:t> club </a:t>
            </a:r>
            <a:r>
              <a:rPr dirty="0" err="1"/>
              <a:t>hanno</a:t>
            </a:r>
            <a:r>
              <a:rPr dirty="0"/>
              <a:t> </a:t>
            </a:r>
            <a:r>
              <a:rPr dirty="0" err="1"/>
              <a:t>messo</a:t>
            </a:r>
            <a:r>
              <a:rPr dirty="0"/>
              <a:t> </a:t>
            </a:r>
            <a:r>
              <a:rPr dirty="0" err="1"/>
              <a:t>i</a:t>
            </a:r>
            <a:r>
              <a:rPr dirty="0"/>
              <a:t> </a:t>
            </a:r>
            <a:r>
              <a:rPr lang="it-IT" dirty="0"/>
              <a:t>'</a:t>
            </a:r>
            <a:r>
              <a:rPr dirty="0" err="1"/>
              <a:t>secessionisti</a:t>
            </a:r>
            <a:r>
              <a:rPr lang="it-IT" dirty="0"/>
              <a:t>'</a:t>
            </a:r>
            <a:r>
              <a:rPr dirty="0"/>
              <a:t> in </a:t>
            </a:r>
            <a:r>
              <a:rPr dirty="0" err="1"/>
              <a:t>posizione</a:t>
            </a:r>
            <a:r>
              <a:rPr dirty="0"/>
              <a:t> di </a:t>
            </a:r>
            <a:r>
              <a:rPr dirty="0" err="1"/>
              <a:t>debolezza</a:t>
            </a:r>
            <a:r>
              <a:rPr dirty="0"/>
              <a:t>.</a:t>
            </a:r>
            <a:endParaRPr sz="2300" dirty="0">
              <a:latin typeface="BentonSans Bold"/>
              <a:ea typeface="BentonSans Bold"/>
              <a:cs typeface="BentonSans Bold"/>
              <a:sym typeface="BentonSans Bold"/>
            </a:endParaRPr>
          </a:p>
          <a:p>
            <a:pPr algn="just">
              <a:defRPr sz="2300">
                <a:latin typeface="BentonSans Light"/>
                <a:ea typeface="BentonSans Light"/>
                <a:cs typeface="BentonSans Light"/>
                <a:sym typeface="BentonSans Light"/>
              </a:defRPr>
            </a:pPr>
            <a:endParaRPr sz="2300" dirty="0">
              <a:latin typeface="BentonSans Bold"/>
              <a:ea typeface="BentonSans Bold"/>
              <a:cs typeface="BentonSans Bold"/>
              <a:sym typeface="BentonSans Bold"/>
            </a:endParaRPr>
          </a:p>
        </p:txBody>
      </p:sp>
      <p:pic>
        <p:nvPicPr>
          <p:cNvPr id="323" name="Picture 2" descr="Picture 2"/>
          <p:cNvPicPr>
            <a:picLocks noChangeAspect="1"/>
          </p:cNvPicPr>
          <p:nvPr/>
        </p:nvPicPr>
        <p:blipFill>
          <a:blip r:embed="rId3"/>
          <a:stretch>
            <a:fillRect/>
          </a:stretch>
        </p:blipFill>
        <p:spPr>
          <a:xfrm>
            <a:off x="358505" y="4803869"/>
            <a:ext cx="3870546" cy="3870546"/>
          </a:xfrm>
          <a:prstGeom prst="rect">
            <a:avLst/>
          </a:prstGeom>
          <a:ln w="12700">
            <a:miter lim="400000"/>
          </a:ln>
        </p:spPr>
      </p:pic>
      <p:pic>
        <p:nvPicPr>
          <p:cNvPr id="324" name="Immagine 1" descr="Immagine 1"/>
          <p:cNvPicPr>
            <a:picLocks noChangeAspect="1"/>
          </p:cNvPicPr>
          <p:nvPr/>
        </p:nvPicPr>
        <p:blipFill>
          <a:blip r:embed="rId4"/>
          <a:stretch>
            <a:fillRect/>
          </a:stretch>
        </p:blipFill>
        <p:spPr>
          <a:xfrm>
            <a:off x="4472099" y="4803869"/>
            <a:ext cx="4046173" cy="3870546"/>
          </a:xfrm>
          <a:prstGeom prst="rect">
            <a:avLst/>
          </a:prstGeom>
          <a:ln w="12700">
            <a:miter lim="400000"/>
          </a:ln>
        </p:spPr>
      </p:pic>
      <p:pic>
        <p:nvPicPr>
          <p:cNvPr id="325" name="Immagine 2" descr="Immagine 2"/>
          <p:cNvPicPr>
            <a:picLocks noChangeAspect="1"/>
          </p:cNvPicPr>
          <p:nvPr/>
        </p:nvPicPr>
        <p:blipFill>
          <a:blip r:embed="rId5"/>
          <a:stretch>
            <a:fillRect/>
          </a:stretch>
        </p:blipFill>
        <p:spPr>
          <a:xfrm>
            <a:off x="8775749" y="4803869"/>
            <a:ext cx="3870546" cy="3870546"/>
          </a:xfrm>
          <a:prstGeom prst="rect">
            <a:avLst/>
          </a:prstGeom>
          <a:ln w="12700">
            <a:miter lim="400000"/>
          </a:ln>
        </p:spPr>
      </p:pic>
      <p:pic>
        <p:nvPicPr>
          <p:cNvPr id="16" name="pasted-image.pdf">
            <a:extLst>
              <a:ext uri="{FF2B5EF4-FFF2-40B4-BE49-F238E27FC236}">
                <a16:creationId xmlns:a16="http://schemas.microsoft.com/office/drawing/2014/main" id="{F3450903-D097-4283-B3F8-DA68D5BC852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330" name="Group 132"/>
          <p:cNvGrpSpPr/>
          <p:nvPr/>
        </p:nvGrpSpPr>
        <p:grpSpPr>
          <a:xfrm>
            <a:off x="11975124" y="292067"/>
            <a:ext cx="593479" cy="593481"/>
            <a:chOff x="0" y="-1"/>
            <a:chExt cx="593477" cy="593480"/>
          </a:xfrm>
        </p:grpSpPr>
        <p:sp>
          <p:nvSpPr>
            <p:cNvPr id="328"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29"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331"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333"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Revolution Will Not Be Televised</a:t>
            </a:r>
          </a:p>
        </p:txBody>
      </p:sp>
      <p:sp>
        <p:nvSpPr>
          <p:cNvPr id="334" name="Shape 129"/>
          <p:cNvSpPr/>
          <p:nvPr/>
        </p:nvSpPr>
        <p:spPr>
          <a:xfrm>
            <a:off x="6713950" y="556320"/>
            <a:ext cx="4973027" cy="1"/>
          </a:xfrm>
          <a:prstGeom prst="line">
            <a:avLst/>
          </a:prstGeom>
          <a:ln w="38100">
            <a:solidFill>
              <a:srgbClr val="47ABDC"/>
            </a:solidFill>
            <a:miter lim="400000"/>
          </a:ln>
        </p:spPr>
        <p:txBody>
          <a:bodyPr lIns="45718" tIns="45718" rIns="45718" bIns="45718"/>
          <a:lstStyle/>
          <a:p>
            <a:endParaRPr/>
          </a:p>
        </p:txBody>
      </p:sp>
      <p:sp>
        <p:nvSpPr>
          <p:cNvPr id="335"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336"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337" name="CasellaDiTesto 15"/>
          <p:cNvSpPr txBox="1"/>
          <p:nvPr/>
        </p:nvSpPr>
        <p:spPr>
          <a:xfrm>
            <a:off x="812434" y="1009339"/>
            <a:ext cx="10624023" cy="3816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r>
              <a:rPr dirty="0"/>
              <a:t>In </a:t>
            </a:r>
            <a:r>
              <a:rPr dirty="0" err="1"/>
              <a:t>alcuni</a:t>
            </a:r>
            <a:r>
              <a:rPr dirty="0"/>
              <a:t> </a:t>
            </a:r>
            <a:r>
              <a:rPr dirty="0" err="1"/>
              <a:t>casi</a:t>
            </a:r>
            <a:r>
              <a:rPr dirty="0"/>
              <a:t> </a:t>
            </a:r>
            <a:r>
              <a:rPr dirty="0" err="1"/>
              <a:t>i</a:t>
            </a:r>
            <a:r>
              <a:rPr dirty="0"/>
              <a:t> broadcaster </a:t>
            </a:r>
            <a:r>
              <a:rPr dirty="0" err="1"/>
              <a:t>riprendono</a:t>
            </a:r>
            <a:r>
              <a:rPr dirty="0"/>
              <a:t> il </a:t>
            </a:r>
            <a:r>
              <a:rPr dirty="0">
                <a:latin typeface="BentonSans Bold" panose="02000503000000020004" pitchFamily="50" charset="0"/>
              </a:rPr>
              <a:t>frame </a:t>
            </a:r>
            <a:r>
              <a:rPr dirty="0" err="1">
                <a:latin typeface="BentonSans Bold" panose="02000503000000020004" pitchFamily="50" charset="0"/>
              </a:rPr>
              <a:t>imposto</a:t>
            </a:r>
            <a:r>
              <a:rPr dirty="0">
                <a:latin typeface="BentonSans Bold" panose="02000503000000020004" pitchFamily="50" charset="0"/>
              </a:rPr>
              <a:t> </a:t>
            </a:r>
            <a:r>
              <a:rPr dirty="0" err="1">
                <a:latin typeface="BentonSans Bold" panose="02000503000000020004" pitchFamily="50" charset="0"/>
              </a:rPr>
              <a:t>dalla</a:t>
            </a:r>
            <a:r>
              <a:rPr dirty="0">
                <a:latin typeface="BentonSans Bold" panose="02000503000000020004" pitchFamily="50" charset="0"/>
              </a:rPr>
              <a:t> UEFA e </a:t>
            </a:r>
            <a:r>
              <a:rPr dirty="0" err="1">
                <a:latin typeface="BentonSans Bold" panose="02000503000000020004" pitchFamily="50" charset="0"/>
              </a:rPr>
              <a:t>dai</a:t>
            </a:r>
            <a:r>
              <a:rPr dirty="0">
                <a:latin typeface="BentonSans Bold" panose="02000503000000020004" pitchFamily="50" charset="0"/>
              </a:rPr>
              <a:t> </a:t>
            </a:r>
            <a:r>
              <a:rPr dirty="0" err="1">
                <a:latin typeface="BentonSans Bold" panose="02000503000000020004" pitchFamily="50" charset="0"/>
              </a:rPr>
              <a:t>tifosi</a:t>
            </a:r>
            <a:r>
              <a:rPr dirty="0"/>
              <a:t>, «calcio </a:t>
            </a:r>
            <a:r>
              <a:rPr dirty="0" err="1"/>
              <a:t>delle</a:t>
            </a:r>
            <a:r>
              <a:rPr dirty="0"/>
              <a:t> </a:t>
            </a:r>
            <a:r>
              <a:rPr dirty="0" err="1"/>
              <a:t>persone</a:t>
            </a:r>
            <a:r>
              <a:rPr dirty="0"/>
              <a:t> vs il calcio </a:t>
            </a:r>
            <a:r>
              <a:rPr dirty="0" err="1"/>
              <a:t>delle</a:t>
            </a:r>
            <a:r>
              <a:rPr dirty="0"/>
              <a:t> elite». </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a:t>Amazon scrive: «</a:t>
            </a:r>
            <a:r>
              <a:rPr dirty="0" err="1"/>
              <a:t>Siamo</a:t>
            </a:r>
            <a:r>
              <a:rPr dirty="0"/>
              <a:t> </a:t>
            </a:r>
            <a:r>
              <a:rPr dirty="0" err="1"/>
              <a:t>orgogliosi</a:t>
            </a:r>
            <a:r>
              <a:rPr dirty="0"/>
              <a:t> di </a:t>
            </a:r>
            <a:r>
              <a:rPr dirty="0" err="1"/>
              <a:t>offrire</a:t>
            </a:r>
            <a:r>
              <a:rPr dirty="0"/>
              <a:t> alle </a:t>
            </a:r>
            <a:r>
              <a:rPr dirty="0" err="1"/>
              <a:t>persone</a:t>
            </a:r>
            <a:r>
              <a:rPr dirty="0"/>
              <a:t> il calcio </a:t>
            </a:r>
            <a:r>
              <a:rPr dirty="0" err="1"/>
              <a:t>che</a:t>
            </a:r>
            <a:r>
              <a:rPr dirty="0"/>
              <a:t> </a:t>
            </a:r>
            <a:r>
              <a:rPr dirty="0" err="1"/>
              <a:t>interessa</a:t>
            </a:r>
            <a:r>
              <a:rPr dirty="0"/>
              <a:t> a </a:t>
            </a:r>
            <a:r>
              <a:rPr dirty="0" err="1"/>
              <a:t>loro</a:t>
            </a:r>
            <a:r>
              <a:rPr dirty="0"/>
              <a:t>»</a:t>
            </a:r>
            <a:r>
              <a:rPr lang="it-IT" dirty="0"/>
              <a:t>.</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a:t>BT Sport scrive: «</a:t>
            </a:r>
            <a:r>
              <a:rPr dirty="0" err="1"/>
              <a:t>Siamo</a:t>
            </a:r>
            <a:r>
              <a:rPr dirty="0"/>
              <a:t> </a:t>
            </a:r>
            <a:r>
              <a:rPr dirty="0" err="1"/>
              <a:t>convinti</a:t>
            </a:r>
            <a:r>
              <a:rPr dirty="0"/>
              <a:t> </a:t>
            </a:r>
            <a:r>
              <a:rPr dirty="0" err="1"/>
              <a:t>che</a:t>
            </a:r>
            <a:r>
              <a:rPr dirty="0"/>
              <a:t> il calcio </a:t>
            </a:r>
            <a:r>
              <a:rPr dirty="0" err="1"/>
              <a:t>sia</a:t>
            </a:r>
            <a:r>
              <a:rPr dirty="0"/>
              <a:t> </a:t>
            </a:r>
            <a:r>
              <a:rPr dirty="0" err="1"/>
              <a:t>importante</a:t>
            </a:r>
            <a:r>
              <a:rPr dirty="0"/>
              <a:t> </a:t>
            </a:r>
            <a:r>
              <a:rPr dirty="0" err="1"/>
              <a:t>nella</a:t>
            </a:r>
            <a:r>
              <a:rPr dirty="0"/>
              <a:t> vita </a:t>
            </a:r>
            <a:r>
              <a:rPr dirty="0" err="1"/>
              <a:t>delle</a:t>
            </a:r>
            <a:r>
              <a:rPr dirty="0"/>
              <a:t> </a:t>
            </a:r>
            <a:r>
              <a:rPr dirty="0" err="1"/>
              <a:t>persone</a:t>
            </a:r>
            <a:r>
              <a:rPr dirty="0"/>
              <a:t>, e </a:t>
            </a:r>
            <a:r>
              <a:rPr dirty="0" err="1"/>
              <a:t>questo</a:t>
            </a:r>
            <a:r>
              <a:rPr dirty="0"/>
              <a:t> </a:t>
            </a:r>
            <a:r>
              <a:rPr dirty="0" err="1"/>
              <a:t>deve</a:t>
            </a:r>
            <a:r>
              <a:rPr dirty="0"/>
              <a:t> </a:t>
            </a:r>
            <a:r>
              <a:rPr dirty="0" err="1"/>
              <a:t>essere</a:t>
            </a:r>
            <a:r>
              <a:rPr dirty="0"/>
              <a:t> </a:t>
            </a:r>
            <a:r>
              <a:rPr dirty="0" err="1"/>
              <a:t>protetto</a:t>
            </a:r>
            <a:r>
              <a:rPr dirty="0"/>
              <a:t>»</a:t>
            </a:r>
            <a:r>
              <a:rPr lang="it-IT" dirty="0"/>
              <a:t>.</a:t>
            </a:r>
            <a:endParaRPr dirty="0">
              <a:latin typeface="BentonSans Bold"/>
              <a:ea typeface="BentonSans Bold"/>
              <a:cs typeface="BentonSans Bold"/>
              <a:sym typeface="BentonSans Bold"/>
            </a:endParaRPr>
          </a:p>
          <a:p>
            <a:pPr algn="l">
              <a:defRPr sz="2300">
                <a:latin typeface="BentonSans Bold"/>
                <a:ea typeface="BentonSans Bold"/>
                <a:cs typeface="BentonSans Bold"/>
                <a:sym typeface="BentonSans Bold"/>
              </a:defRPr>
            </a:pPr>
            <a:endParaRPr dirty="0">
              <a:latin typeface="BentonSans Bold"/>
              <a:ea typeface="BentonSans Bold"/>
              <a:cs typeface="BentonSans Bold"/>
              <a:sym typeface="BentonSans Bold"/>
            </a:endParaRPr>
          </a:p>
          <a:p>
            <a:pPr algn="l">
              <a:defRPr sz="2300">
                <a:latin typeface="BentonSans Light"/>
                <a:ea typeface="BentonSans Light"/>
                <a:cs typeface="BentonSans Light"/>
                <a:sym typeface="BentonSans Light"/>
              </a:defRPr>
            </a:pPr>
            <a:endParaRPr dirty="0">
              <a:latin typeface="BentonSans Bold"/>
              <a:ea typeface="BentonSans Bold"/>
              <a:cs typeface="BentonSans Bold"/>
              <a:sym typeface="BentonSans Bold"/>
            </a:endParaRPr>
          </a:p>
        </p:txBody>
      </p:sp>
      <p:pic>
        <p:nvPicPr>
          <p:cNvPr id="338" name="Picture 2" descr="Picture 2"/>
          <p:cNvPicPr>
            <a:picLocks noChangeAspect="1"/>
          </p:cNvPicPr>
          <p:nvPr/>
        </p:nvPicPr>
        <p:blipFill>
          <a:blip r:embed="rId3"/>
          <a:stretch>
            <a:fillRect/>
          </a:stretch>
        </p:blipFill>
        <p:spPr>
          <a:xfrm>
            <a:off x="358505" y="4909777"/>
            <a:ext cx="3870546" cy="3870546"/>
          </a:xfrm>
          <a:prstGeom prst="rect">
            <a:avLst/>
          </a:prstGeom>
          <a:ln w="12700">
            <a:miter lim="400000"/>
          </a:ln>
        </p:spPr>
      </p:pic>
      <p:pic>
        <p:nvPicPr>
          <p:cNvPr id="339" name="Immagine 1" descr="Immagine 1"/>
          <p:cNvPicPr>
            <a:picLocks noChangeAspect="1"/>
          </p:cNvPicPr>
          <p:nvPr/>
        </p:nvPicPr>
        <p:blipFill>
          <a:blip r:embed="rId4"/>
          <a:stretch>
            <a:fillRect/>
          </a:stretch>
        </p:blipFill>
        <p:spPr>
          <a:xfrm>
            <a:off x="4472099" y="4909777"/>
            <a:ext cx="4046173" cy="3870546"/>
          </a:xfrm>
          <a:prstGeom prst="rect">
            <a:avLst/>
          </a:prstGeom>
          <a:ln w="12700">
            <a:miter lim="400000"/>
          </a:ln>
        </p:spPr>
      </p:pic>
      <p:pic>
        <p:nvPicPr>
          <p:cNvPr id="340" name="Immagine 2" descr="Immagine 2"/>
          <p:cNvPicPr>
            <a:picLocks noChangeAspect="1"/>
          </p:cNvPicPr>
          <p:nvPr/>
        </p:nvPicPr>
        <p:blipFill>
          <a:blip r:embed="rId5"/>
          <a:stretch>
            <a:fillRect/>
          </a:stretch>
        </p:blipFill>
        <p:spPr>
          <a:xfrm>
            <a:off x="8775749" y="4909777"/>
            <a:ext cx="3870546" cy="3870546"/>
          </a:xfrm>
          <a:prstGeom prst="rect">
            <a:avLst/>
          </a:prstGeom>
          <a:ln w="12700">
            <a:miter lim="400000"/>
          </a:ln>
        </p:spPr>
      </p:pic>
      <p:pic>
        <p:nvPicPr>
          <p:cNvPr id="16" name="pasted-image.pdf">
            <a:extLst>
              <a:ext uri="{FF2B5EF4-FFF2-40B4-BE49-F238E27FC236}">
                <a16:creationId xmlns:a16="http://schemas.microsoft.com/office/drawing/2014/main" id="{BFE27AB0-3C04-4D92-9257-1F41FB036B5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345" name="Group 132"/>
          <p:cNvGrpSpPr/>
          <p:nvPr/>
        </p:nvGrpSpPr>
        <p:grpSpPr>
          <a:xfrm>
            <a:off x="11975124" y="292067"/>
            <a:ext cx="593479" cy="593481"/>
            <a:chOff x="0" y="-1"/>
            <a:chExt cx="593477" cy="593480"/>
          </a:xfrm>
        </p:grpSpPr>
        <p:sp>
          <p:nvSpPr>
            <p:cNvPr id="343"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44"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346"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348"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Revolution Will Not Be Televised</a:t>
            </a:r>
          </a:p>
        </p:txBody>
      </p:sp>
      <p:sp>
        <p:nvSpPr>
          <p:cNvPr id="349" name="Shape 129"/>
          <p:cNvSpPr/>
          <p:nvPr/>
        </p:nvSpPr>
        <p:spPr>
          <a:xfrm>
            <a:off x="6713950" y="556320"/>
            <a:ext cx="4973027" cy="1"/>
          </a:xfrm>
          <a:prstGeom prst="line">
            <a:avLst/>
          </a:prstGeom>
          <a:ln w="38100">
            <a:solidFill>
              <a:srgbClr val="47ABDC"/>
            </a:solidFill>
            <a:miter lim="400000"/>
          </a:ln>
        </p:spPr>
        <p:txBody>
          <a:bodyPr lIns="45718" tIns="45718" rIns="45718" bIns="45718"/>
          <a:lstStyle/>
          <a:p>
            <a:endParaRPr/>
          </a:p>
        </p:txBody>
      </p:sp>
      <p:sp>
        <p:nvSpPr>
          <p:cNvPr id="350"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351"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352" name="CasellaDiTesto 15"/>
          <p:cNvSpPr txBox="1"/>
          <p:nvPr/>
        </p:nvSpPr>
        <p:spPr>
          <a:xfrm>
            <a:off x="570784" y="2816375"/>
            <a:ext cx="11863233" cy="3539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800">
                <a:latin typeface="BentonSans Light"/>
                <a:ea typeface="BentonSans Light"/>
                <a:cs typeface="BentonSans Light"/>
                <a:sym typeface="BentonSans Light"/>
              </a:defRPr>
            </a:pPr>
            <a:r>
              <a:rPr dirty="0" err="1"/>
              <a:t>Siamo</a:t>
            </a:r>
            <a:r>
              <a:rPr dirty="0"/>
              <a:t> </a:t>
            </a:r>
            <a:r>
              <a:rPr dirty="0" err="1"/>
              <a:t>quindi</a:t>
            </a:r>
            <a:r>
              <a:rPr dirty="0"/>
              <a:t> di </a:t>
            </a:r>
            <a:r>
              <a:rPr dirty="0" err="1"/>
              <a:t>fronte</a:t>
            </a:r>
            <a:r>
              <a:rPr dirty="0"/>
              <a:t> a una </a:t>
            </a:r>
            <a:r>
              <a:rPr dirty="0" err="1">
                <a:latin typeface="BentonSans Bold" panose="02000503000000020004" pitchFamily="50" charset="0"/>
              </a:rPr>
              <a:t>comunicazione</a:t>
            </a:r>
            <a:r>
              <a:rPr dirty="0">
                <a:latin typeface="BentonSans Bold" panose="02000503000000020004" pitchFamily="50" charset="0"/>
              </a:rPr>
              <a:t> politico/</a:t>
            </a:r>
            <a:r>
              <a:rPr dirty="0" err="1">
                <a:latin typeface="BentonSans Bold" panose="02000503000000020004" pitchFamily="50" charset="0"/>
              </a:rPr>
              <a:t>sociale</a:t>
            </a:r>
            <a:r>
              <a:rPr dirty="0">
                <a:latin typeface="BentonSans Bold" panose="02000503000000020004" pitchFamily="50" charset="0"/>
              </a:rPr>
              <a:t> da </a:t>
            </a:r>
            <a:r>
              <a:rPr dirty="0" err="1">
                <a:latin typeface="BentonSans Bold" panose="02000503000000020004" pitchFamily="50" charset="0"/>
              </a:rPr>
              <a:t>parte</a:t>
            </a:r>
            <a:r>
              <a:rPr dirty="0">
                <a:latin typeface="BentonSans Bold" panose="02000503000000020004" pitchFamily="50" charset="0"/>
              </a:rPr>
              <a:t> dei brand</a:t>
            </a:r>
            <a:r>
              <a:rPr dirty="0"/>
              <a:t>, molto </a:t>
            </a:r>
            <a:r>
              <a:rPr dirty="0" err="1"/>
              <a:t>comune</a:t>
            </a:r>
            <a:r>
              <a:rPr dirty="0"/>
              <a:t> </a:t>
            </a:r>
            <a:r>
              <a:rPr dirty="0" err="1"/>
              <a:t>nei</a:t>
            </a:r>
            <a:r>
              <a:rPr dirty="0"/>
              <a:t> </a:t>
            </a:r>
            <a:r>
              <a:rPr dirty="0" err="1"/>
              <a:t>contesti</a:t>
            </a:r>
            <a:r>
              <a:rPr dirty="0"/>
              <a:t> </a:t>
            </a:r>
            <a:r>
              <a:rPr dirty="0" err="1"/>
              <a:t>inglesi</a:t>
            </a:r>
            <a:r>
              <a:rPr dirty="0"/>
              <a:t> e </a:t>
            </a:r>
            <a:r>
              <a:rPr dirty="0" err="1"/>
              <a:t>americani</a:t>
            </a:r>
            <a:r>
              <a:rPr dirty="0"/>
              <a:t>, </a:t>
            </a:r>
            <a:r>
              <a:rPr dirty="0" err="1"/>
              <a:t>meno</a:t>
            </a:r>
            <a:r>
              <a:rPr dirty="0"/>
              <a:t> in </a:t>
            </a:r>
            <a:r>
              <a:rPr dirty="0" err="1"/>
              <a:t>quello</a:t>
            </a:r>
            <a:r>
              <a:rPr dirty="0"/>
              <a:t> </a:t>
            </a:r>
            <a:r>
              <a:rPr dirty="0" err="1"/>
              <a:t>dell’Europa</a:t>
            </a:r>
            <a:r>
              <a:rPr dirty="0"/>
              <a:t> </a:t>
            </a:r>
            <a:r>
              <a:rPr dirty="0" err="1"/>
              <a:t>continentale</a:t>
            </a:r>
            <a:r>
              <a:rPr dirty="0"/>
              <a:t>, da cui </a:t>
            </a:r>
            <a:r>
              <a:rPr dirty="0" err="1"/>
              <a:t>vengono</a:t>
            </a:r>
            <a:r>
              <a:rPr dirty="0"/>
              <a:t> Andrea Agnelli e Florentino Perez, </a:t>
            </a:r>
            <a:r>
              <a:rPr dirty="0" err="1"/>
              <a:t>i</a:t>
            </a:r>
            <a:r>
              <a:rPr dirty="0"/>
              <a:t> due </a:t>
            </a:r>
            <a:r>
              <a:rPr dirty="0" err="1"/>
              <a:t>principali</a:t>
            </a:r>
            <a:r>
              <a:rPr dirty="0"/>
              <a:t> </a:t>
            </a:r>
            <a:r>
              <a:rPr dirty="0" err="1"/>
              <a:t>sostenitori</a:t>
            </a:r>
            <a:r>
              <a:rPr dirty="0"/>
              <a:t> del </a:t>
            </a:r>
            <a:r>
              <a:rPr dirty="0" err="1"/>
              <a:t>progetto</a:t>
            </a:r>
            <a:r>
              <a:rPr dirty="0"/>
              <a:t>.</a:t>
            </a: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r>
              <a:rPr dirty="0" err="1"/>
              <a:t>Anche</a:t>
            </a:r>
            <a:r>
              <a:rPr dirty="0"/>
              <a:t> per </a:t>
            </a:r>
            <a:r>
              <a:rPr dirty="0" err="1"/>
              <a:t>questo</a:t>
            </a:r>
            <a:r>
              <a:rPr dirty="0"/>
              <a:t> </a:t>
            </a:r>
            <a:r>
              <a:rPr dirty="0" err="1"/>
              <a:t>motivo</a:t>
            </a:r>
            <a:r>
              <a:rPr dirty="0"/>
              <a:t> </a:t>
            </a:r>
            <a:r>
              <a:rPr dirty="0" err="1"/>
              <a:t>i</a:t>
            </a:r>
            <a:r>
              <a:rPr dirty="0"/>
              <a:t> </a:t>
            </a:r>
            <a:r>
              <a:rPr dirty="0" err="1"/>
              <a:t>fondatori</a:t>
            </a:r>
            <a:r>
              <a:rPr dirty="0"/>
              <a:t> </a:t>
            </a:r>
            <a:r>
              <a:rPr dirty="0" err="1"/>
              <a:t>potrebbero</a:t>
            </a:r>
            <a:r>
              <a:rPr dirty="0"/>
              <a:t> aver </a:t>
            </a:r>
            <a:r>
              <a:rPr sz="2800" dirty="0" err="1">
                <a:latin typeface="BentonSans Bold" panose="02000503000000020004" pitchFamily="50" charset="0"/>
              </a:rPr>
              <a:t>sottovalutato</a:t>
            </a:r>
            <a:r>
              <a:rPr dirty="0"/>
              <a:t> </a:t>
            </a:r>
            <a:r>
              <a:rPr dirty="0" err="1"/>
              <a:t>questo</a:t>
            </a:r>
            <a:r>
              <a:rPr dirty="0"/>
              <a:t> </a:t>
            </a:r>
            <a:r>
              <a:rPr dirty="0" err="1"/>
              <a:t>genere</a:t>
            </a:r>
            <a:r>
              <a:rPr dirty="0"/>
              <a:t> di </a:t>
            </a:r>
            <a:r>
              <a:rPr dirty="0" err="1"/>
              <a:t>reazione</a:t>
            </a:r>
            <a:r>
              <a:rPr dirty="0"/>
              <a:t> </a:t>
            </a:r>
            <a:r>
              <a:rPr dirty="0" err="1"/>
              <a:t>politica</a:t>
            </a:r>
            <a:r>
              <a:rPr dirty="0"/>
              <a:t> da </a:t>
            </a:r>
            <a:r>
              <a:rPr dirty="0" err="1"/>
              <a:t>parte</a:t>
            </a:r>
            <a:r>
              <a:rPr dirty="0"/>
              <a:t> di brand </a:t>
            </a:r>
            <a:r>
              <a:rPr dirty="0" err="1"/>
              <a:t>che</a:t>
            </a:r>
            <a:r>
              <a:rPr dirty="0"/>
              <a:t> </a:t>
            </a:r>
            <a:r>
              <a:rPr dirty="0" err="1"/>
              <a:t>sono</a:t>
            </a:r>
            <a:r>
              <a:rPr dirty="0"/>
              <a:t> </a:t>
            </a:r>
            <a:r>
              <a:rPr dirty="0" err="1"/>
              <a:t>alla</a:t>
            </a:r>
            <a:r>
              <a:rPr dirty="0"/>
              <a:t> base </a:t>
            </a:r>
            <a:r>
              <a:rPr dirty="0" err="1"/>
              <a:t>dell’economia</a:t>
            </a:r>
            <a:r>
              <a:rPr dirty="0"/>
              <a:t> del calcio.</a:t>
            </a:r>
          </a:p>
        </p:txBody>
      </p:sp>
      <p:pic>
        <p:nvPicPr>
          <p:cNvPr id="13" name="pasted-image.pdf">
            <a:extLst>
              <a:ext uri="{FF2B5EF4-FFF2-40B4-BE49-F238E27FC236}">
                <a16:creationId xmlns:a16="http://schemas.microsoft.com/office/drawing/2014/main" id="{1B0CEC46-672A-4C73-8C57-4D618A9373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357" name="Group 132"/>
          <p:cNvGrpSpPr/>
          <p:nvPr/>
        </p:nvGrpSpPr>
        <p:grpSpPr>
          <a:xfrm>
            <a:off x="11975124" y="292067"/>
            <a:ext cx="593479" cy="593481"/>
            <a:chOff x="0" y="-1"/>
            <a:chExt cx="593477" cy="593480"/>
          </a:xfrm>
        </p:grpSpPr>
        <p:sp>
          <p:nvSpPr>
            <p:cNvPr id="355"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56"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358"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360"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Revolution Will Not Be Televised</a:t>
            </a:r>
          </a:p>
        </p:txBody>
      </p:sp>
      <p:sp>
        <p:nvSpPr>
          <p:cNvPr id="361" name="Shape 129"/>
          <p:cNvSpPr/>
          <p:nvPr/>
        </p:nvSpPr>
        <p:spPr>
          <a:xfrm>
            <a:off x="6713950" y="556320"/>
            <a:ext cx="4973027" cy="1"/>
          </a:xfrm>
          <a:prstGeom prst="line">
            <a:avLst/>
          </a:prstGeom>
          <a:ln w="38100">
            <a:solidFill>
              <a:srgbClr val="47ABDC"/>
            </a:solidFill>
            <a:miter lim="400000"/>
          </a:ln>
        </p:spPr>
        <p:txBody>
          <a:bodyPr lIns="45718" tIns="45718" rIns="45718" bIns="45718"/>
          <a:lstStyle/>
          <a:p>
            <a:endParaRPr/>
          </a:p>
        </p:txBody>
      </p:sp>
      <p:sp>
        <p:nvSpPr>
          <p:cNvPr id="362"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363"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364" name="CasellaDiTesto 15"/>
          <p:cNvSpPr txBox="1"/>
          <p:nvPr/>
        </p:nvSpPr>
        <p:spPr>
          <a:xfrm>
            <a:off x="669948" y="1115121"/>
            <a:ext cx="11664903" cy="8987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a:defRPr sz="2800">
                <a:latin typeface="BentonSans Light"/>
                <a:ea typeface="BentonSans Light"/>
                <a:cs typeface="BentonSans Light"/>
                <a:sym typeface="BentonSans Light"/>
              </a:defRPr>
            </a:pPr>
            <a:r>
              <a:rPr dirty="0" err="1"/>
              <a:t>Vediamo</a:t>
            </a:r>
            <a:r>
              <a:rPr dirty="0"/>
              <a:t> un </a:t>
            </a:r>
            <a:r>
              <a:rPr sz="2800" dirty="0" err="1">
                <a:latin typeface="BentonSans Bold" panose="02000503000000020004" pitchFamily="50" charset="0"/>
              </a:rPr>
              <a:t>esempio</a:t>
            </a:r>
            <a:r>
              <a:rPr dirty="0"/>
              <a:t> </a:t>
            </a:r>
            <a:r>
              <a:rPr dirty="0" err="1"/>
              <a:t>ancora</a:t>
            </a:r>
            <a:r>
              <a:rPr dirty="0"/>
              <a:t> </a:t>
            </a:r>
            <a:r>
              <a:rPr dirty="0" err="1"/>
              <a:t>più</a:t>
            </a:r>
            <a:r>
              <a:rPr dirty="0"/>
              <a:t> </a:t>
            </a:r>
            <a:r>
              <a:rPr dirty="0" err="1"/>
              <a:t>chiaro</a:t>
            </a:r>
            <a:r>
              <a:rPr dirty="0"/>
              <a:t> di </a:t>
            </a:r>
            <a:r>
              <a:rPr dirty="0" err="1"/>
              <a:t>questa</a:t>
            </a:r>
            <a:r>
              <a:rPr dirty="0"/>
              <a:t> </a:t>
            </a:r>
            <a:r>
              <a:rPr dirty="0" err="1"/>
              <a:t>comunicazione</a:t>
            </a:r>
            <a:r>
              <a:rPr dirty="0"/>
              <a:t> </a:t>
            </a:r>
            <a:r>
              <a:rPr dirty="0" err="1"/>
              <a:t>nel</a:t>
            </a:r>
            <a:r>
              <a:rPr dirty="0"/>
              <a:t> </a:t>
            </a:r>
            <a:r>
              <a:rPr dirty="0" err="1"/>
              <a:t>comunicato</a:t>
            </a:r>
            <a:r>
              <a:rPr dirty="0"/>
              <a:t> con cui TRIBUS, brand di </a:t>
            </a:r>
            <a:r>
              <a:rPr dirty="0" err="1"/>
              <a:t>orologi</a:t>
            </a:r>
            <a:r>
              <a:rPr dirty="0"/>
              <a:t> di </a:t>
            </a:r>
            <a:r>
              <a:rPr dirty="0" err="1"/>
              <a:t>lusso</a:t>
            </a:r>
            <a:r>
              <a:rPr dirty="0"/>
              <a:t> di Liverpool e sponsor </a:t>
            </a:r>
            <a:r>
              <a:rPr dirty="0" err="1"/>
              <a:t>dei</a:t>
            </a:r>
            <a:r>
              <a:rPr dirty="0"/>
              <a:t> Reds, </a:t>
            </a:r>
            <a:r>
              <a:rPr dirty="0" err="1"/>
              <a:t>comunica</a:t>
            </a:r>
            <a:r>
              <a:rPr dirty="0"/>
              <a:t> la </a:t>
            </a:r>
            <a:r>
              <a:rPr dirty="0" err="1"/>
              <a:t>sua</a:t>
            </a:r>
            <a:r>
              <a:rPr dirty="0"/>
              <a:t> </a:t>
            </a:r>
            <a:r>
              <a:rPr dirty="0" err="1"/>
              <a:t>intenzione</a:t>
            </a:r>
            <a:r>
              <a:rPr dirty="0"/>
              <a:t> di </a:t>
            </a:r>
            <a:r>
              <a:rPr dirty="0" err="1"/>
              <a:t>ritirare</a:t>
            </a:r>
            <a:r>
              <a:rPr dirty="0"/>
              <a:t> la </a:t>
            </a:r>
            <a:r>
              <a:rPr dirty="0" err="1"/>
              <a:t>sponsorizzazione</a:t>
            </a:r>
            <a:r>
              <a:rPr dirty="0"/>
              <a:t>.</a:t>
            </a: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lang="it-IT" dirty="0">
              <a:latin typeface="+mn-lt"/>
              <a:ea typeface="+mn-ea"/>
              <a:cs typeface="+mn-cs"/>
              <a:sym typeface="Helvetica"/>
            </a:endParaRPr>
          </a:p>
          <a:p>
            <a:pPr algn="just">
              <a:defRPr sz="2800">
                <a:latin typeface="BentonSans Light"/>
                <a:ea typeface="BentonSans Light"/>
                <a:cs typeface="BentonSans Light"/>
                <a:sym typeface="BentonSans Light"/>
              </a:defRPr>
            </a:pPr>
            <a:endParaRPr lang="it-IT"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r>
              <a:rPr dirty="0"/>
              <a:t>La </a:t>
            </a:r>
            <a:r>
              <a:rPr dirty="0" err="1"/>
              <a:t>frase</a:t>
            </a:r>
            <a:r>
              <a:rPr dirty="0"/>
              <a:t> finale </a:t>
            </a:r>
            <a:r>
              <a:rPr dirty="0" err="1"/>
              <a:t>richiama</a:t>
            </a:r>
            <a:r>
              <a:rPr dirty="0"/>
              <a:t> quasi lo slogan del </a:t>
            </a:r>
            <a:r>
              <a:rPr dirty="0" err="1"/>
              <a:t>Partito</a:t>
            </a:r>
            <a:r>
              <a:rPr dirty="0"/>
              <a:t> </a:t>
            </a:r>
            <a:r>
              <a:rPr dirty="0" err="1"/>
              <a:t>Laburista</a:t>
            </a:r>
            <a:r>
              <a:rPr dirty="0"/>
              <a:t> «for the many, not the few», e </a:t>
            </a:r>
            <a:r>
              <a:rPr dirty="0" err="1"/>
              <a:t>si</a:t>
            </a:r>
            <a:r>
              <a:rPr dirty="0"/>
              <a:t> </a:t>
            </a:r>
            <a:r>
              <a:rPr dirty="0" err="1"/>
              <a:t>inserisce</a:t>
            </a:r>
            <a:r>
              <a:rPr dirty="0"/>
              <a:t> </a:t>
            </a:r>
            <a:r>
              <a:rPr dirty="0" err="1"/>
              <a:t>nel</a:t>
            </a:r>
            <a:r>
              <a:rPr dirty="0"/>
              <a:t> </a:t>
            </a:r>
            <a:r>
              <a:rPr dirty="0" err="1"/>
              <a:t>crescente</a:t>
            </a:r>
            <a:r>
              <a:rPr dirty="0"/>
              <a:t> </a:t>
            </a:r>
            <a:r>
              <a:rPr sz="2800" dirty="0" err="1">
                <a:latin typeface="BentonSans Bold" panose="02000503000000020004" pitchFamily="50" charset="0"/>
              </a:rPr>
              <a:t>protagonismo</a:t>
            </a:r>
            <a:r>
              <a:rPr sz="2800" dirty="0">
                <a:latin typeface="BentonSans Bold" panose="02000503000000020004" pitchFamily="50" charset="0"/>
              </a:rPr>
              <a:t> </a:t>
            </a:r>
            <a:r>
              <a:rPr sz="2800" dirty="0" err="1">
                <a:latin typeface="BentonSans Bold" panose="02000503000000020004" pitchFamily="50" charset="0"/>
              </a:rPr>
              <a:t>dei</a:t>
            </a:r>
            <a:r>
              <a:rPr sz="2800" dirty="0">
                <a:latin typeface="BentonSans Bold" panose="02000503000000020004" pitchFamily="50" charset="0"/>
              </a:rPr>
              <a:t> brand </a:t>
            </a:r>
            <a:r>
              <a:rPr sz="2800" dirty="0" err="1">
                <a:latin typeface="BentonSans Bold" panose="02000503000000020004" pitchFamily="50" charset="0"/>
              </a:rPr>
              <a:t>nel</a:t>
            </a:r>
            <a:r>
              <a:rPr sz="2800" dirty="0">
                <a:latin typeface="BentonSans Bold" panose="02000503000000020004" pitchFamily="50" charset="0"/>
              </a:rPr>
              <a:t> </a:t>
            </a:r>
            <a:r>
              <a:rPr sz="2800" dirty="0" err="1">
                <a:latin typeface="BentonSans Bold" panose="02000503000000020004" pitchFamily="50" charset="0"/>
              </a:rPr>
              <a:t>discorso</a:t>
            </a:r>
            <a:r>
              <a:rPr sz="2800" dirty="0">
                <a:latin typeface="BentonSans Bold" panose="02000503000000020004" pitchFamily="50" charset="0"/>
              </a:rPr>
              <a:t> politico</a:t>
            </a:r>
            <a:r>
              <a:rPr dirty="0"/>
              <a:t>.</a:t>
            </a:r>
            <a:endParaRPr dirty="0">
              <a:latin typeface="BentonSans Bold"/>
              <a:ea typeface="BentonSans Bold"/>
              <a:cs typeface="BentonSans Bold"/>
              <a:sym typeface="BentonSans Bold"/>
            </a:endParaRPr>
          </a:p>
          <a:p>
            <a:pPr algn="just">
              <a:defRPr sz="2800">
                <a:latin typeface="BentonSans Light"/>
                <a:ea typeface="BentonSans Light"/>
                <a:cs typeface="BentonSans Light"/>
                <a:sym typeface="BentonSans Light"/>
              </a:defRPr>
            </a:pPr>
            <a:endParaRPr dirty="0">
              <a:latin typeface="BentonSans Bold"/>
              <a:ea typeface="BentonSans Bold"/>
              <a:cs typeface="BentonSans Bold"/>
              <a:sym typeface="BentonSans Bold"/>
            </a:endParaRPr>
          </a:p>
          <a:p>
            <a:pPr algn="just">
              <a:defRPr sz="2300">
                <a:latin typeface="BentonSans Bold"/>
                <a:ea typeface="BentonSans Bold"/>
                <a:cs typeface="BentonSans Bold"/>
                <a:sym typeface="BentonSans Bold"/>
              </a:defRPr>
            </a:pPr>
            <a:endParaRPr dirty="0">
              <a:latin typeface="BentonSans Bold"/>
              <a:ea typeface="BentonSans Bold"/>
              <a:cs typeface="BentonSans Bold"/>
              <a:sym typeface="BentonSans Bold"/>
            </a:endParaRPr>
          </a:p>
          <a:p>
            <a:pPr algn="just">
              <a:defRPr sz="2300">
                <a:latin typeface="BentonSans Light"/>
                <a:ea typeface="BentonSans Light"/>
                <a:cs typeface="BentonSans Light"/>
                <a:sym typeface="BentonSans Light"/>
              </a:defRPr>
            </a:pPr>
            <a:endParaRPr dirty="0">
              <a:latin typeface="BentonSans Bold"/>
              <a:ea typeface="BentonSans Bold"/>
              <a:cs typeface="BentonSans Bold"/>
              <a:sym typeface="BentonSans Bold"/>
            </a:endParaRPr>
          </a:p>
        </p:txBody>
      </p:sp>
      <p:pic>
        <p:nvPicPr>
          <p:cNvPr id="365" name="Immagine 1" descr="Immagine 1"/>
          <p:cNvPicPr>
            <a:picLocks noChangeAspect="1"/>
          </p:cNvPicPr>
          <p:nvPr/>
        </p:nvPicPr>
        <p:blipFill>
          <a:blip r:embed="rId3"/>
          <a:stretch>
            <a:fillRect/>
          </a:stretch>
        </p:blipFill>
        <p:spPr>
          <a:xfrm>
            <a:off x="2834692" y="3394506"/>
            <a:ext cx="6579507" cy="3700973"/>
          </a:xfrm>
          <a:prstGeom prst="rect">
            <a:avLst/>
          </a:prstGeom>
          <a:ln w="12700">
            <a:miter lim="400000"/>
          </a:ln>
        </p:spPr>
      </p:pic>
      <p:pic>
        <p:nvPicPr>
          <p:cNvPr id="15" name="pasted-image.pdf">
            <a:extLst>
              <a:ext uri="{FF2B5EF4-FFF2-40B4-BE49-F238E27FC236}">
                <a16:creationId xmlns:a16="http://schemas.microsoft.com/office/drawing/2014/main" id="{EADE9561-6BFA-4187-81BE-D7AF027314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135" name="Group 132"/>
          <p:cNvGrpSpPr/>
          <p:nvPr/>
        </p:nvGrpSpPr>
        <p:grpSpPr>
          <a:xfrm>
            <a:off x="11975124" y="292067"/>
            <a:ext cx="593479" cy="593481"/>
            <a:chOff x="0" y="-1"/>
            <a:chExt cx="593477" cy="593480"/>
          </a:xfrm>
        </p:grpSpPr>
        <p:sp>
          <p:nvSpPr>
            <p:cNvPr id="133"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34"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136"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pic>
        <p:nvPicPr>
          <p:cNvPr id="137" name="pasted-image.pdf"/>
          <p:cNvPicPr>
            <a:picLocks noChangeAspect="1"/>
          </p:cNvPicPr>
          <p:nvPr/>
        </p:nvPicPr>
        <p:blipFill>
          <a:blip r:embed="rId3">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
        <p:nvSpPr>
          <p:cNvPr id="138" name="Shape 133"/>
          <p:cNvSpPr txBox="1"/>
          <p:nvPr/>
        </p:nvSpPr>
        <p:spPr>
          <a:xfrm>
            <a:off x="365069" y="309404"/>
            <a:ext cx="5759376"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a:solidFill>
                  <a:srgbClr val="2473B5"/>
                </a:solidFill>
                <a:latin typeface="BentonSans Bold"/>
                <a:ea typeface="BentonSans Bold"/>
                <a:cs typeface="BentonSans Bold"/>
                <a:sym typeface="BentonSans Bold"/>
              </a:defRPr>
            </a:lvl1pPr>
          </a:lstStyle>
          <a:p>
            <a:r>
              <a:t>Una «crisi di governo»</a:t>
            </a:r>
          </a:p>
        </p:txBody>
      </p:sp>
      <p:sp>
        <p:nvSpPr>
          <p:cNvPr id="139" name="Shape 129"/>
          <p:cNvSpPr/>
          <p:nvPr/>
        </p:nvSpPr>
        <p:spPr>
          <a:xfrm>
            <a:off x="5035463" y="556320"/>
            <a:ext cx="6651515" cy="1"/>
          </a:xfrm>
          <a:prstGeom prst="line">
            <a:avLst/>
          </a:prstGeom>
          <a:ln w="38100">
            <a:solidFill>
              <a:srgbClr val="47ABDC"/>
            </a:solidFill>
            <a:miter lim="400000"/>
          </a:ln>
        </p:spPr>
        <p:txBody>
          <a:bodyPr lIns="45718" tIns="45718" rIns="45718" bIns="45718"/>
          <a:lstStyle/>
          <a:p>
            <a:endParaRPr/>
          </a:p>
        </p:txBody>
      </p:sp>
      <p:sp>
        <p:nvSpPr>
          <p:cNvPr id="140"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141"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142" name="CasellaDiTesto 15"/>
          <p:cNvSpPr txBox="1"/>
          <p:nvPr/>
        </p:nvSpPr>
        <p:spPr>
          <a:xfrm>
            <a:off x="812434" y="1247334"/>
            <a:ext cx="10624023" cy="33085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r>
              <a:rPr dirty="0" err="1"/>
              <a:t>L’annuncio</a:t>
            </a:r>
            <a:r>
              <a:rPr dirty="0"/>
              <a:t> </a:t>
            </a:r>
            <a:r>
              <a:rPr dirty="0" err="1"/>
              <a:t>della</a:t>
            </a:r>
            <a:r>
              <a:rPr dirty="0"/>
              <a:t> Super League il 18 </a:t>
            </a:r>
            <a:r>
              <a:rPr dirty="0" err="1"/>
              <a:t>aprile</a:t>
            </a:r>
            <a:r>
              <a:rPr dirty="0"/>
              <a:t> </a:t>
            </a:r>
            <a:r>
              <a:rPr dirty="0" err="1"/>
              <a:t>va</a:t>
            </a:r>
            <a:r>
              <a:rPr dirty="0"/>
              <a:t> </a:t>
            </a:r>
            <a:r>
              <a:rPr dirty="0" err="1"/>
              <a:t>inserito</a:t>
            </a:r>
            <a:r>
              <a:rPr dirty="0"/>
              <a:t> </a:t>
            </a:r>
            <a:r>
              <a:rPr dirty="0" err="1"/>
              <a:t>nel</a:t>
            </a:r>
            <a:r>
              <a:rPr dirty="0"/>
              <a:t> </a:t>
            </a:r>
            <a:r>
              <a:rPr dirty="0" err="1"/>
              <a:t>contesto</a:t>
            </a:r>
            <a:r>
              <a:rPr dirty="0"/>
              <a:t> </a:t>
            </a:r>
            <a:r>
              <a:rPr dirty="0" err="1"/>
              <a:t>dello</a:t>
            </a:r>
            <a:r>
              <a:rPr dirty="0"/>
              <a:t> </a:t>
            </a:r>
            <a:r>
              <a:rPr sz="2800" dirty="0" err="1">
                <a:latin typeface="BentonSans Bold" panose="02000503000000020004" pitchFamily="50" charset="0"/>
              </a:rPr>
              <a:t>scontro</a:t>
            </a:r>
            <a:r>
              <a:rPr sz="2800" dirty="0">
                <a:latin typeface="BentonSans Bold" panose="02000503000000020004" pitchFamily="50" charset="0"/>
              </a:rPr>
              <a:t> politico </a:t>
            </a:r>
            <a:r>
              <a:rPr dirty="0" err="1"/>
              <a:t>fra</a:t>
            </a:r>
            <a:r>
              <a:rPr dirty="0"/>
              <a:t> </a:t>
            </a:r>
            <a:r>
              <a:rPr dirty="0" err="1"/>
              <a:t>l’ECA</a:t>
            </a:r>
            <a:r>
              <a:rPr dirty="0"/>
              <a:t> (</a:t>
            </a:r>
            <a:r>
              <a:rPr dirty="0" err="1"/>
              <a:t>che</a:t>
            </a:r>
            <a:r>
              <a:rPr dirty="0"/>
              <a:t> </a:t>
            </a:r>
            <a:r>
              <a:rPr dirty="0" err="1"/>
              <a:t>rappresenta</a:t>
            </a:r>
            <a:r>
              <a:rPr dirty="0"/>
              <a:t> </a:t>
            </a:r>
            <a:r>
              <a:rPr dirty="0" err="1"/>
              <a:t>principalmente</a:t>
            </a:r>
            <a:r>
              <a:rPr dirty="0"/>
              <a:t> </a:t>
            </a:r>
            <a:r>
              <a:rPr dirty="0" err="1"/>
              <a:t>i</a:t>
            </a:r>
            <a:r>
              <a:rPr dirty="0"/>
              <a:t> </a:t>
            </a:r>
            <a:r>
              <a:rPr dirty="0" err="1"/>
              <a:t>grandi</a:t>
            </a:r>
            <a:r>
              <a:rPr dirty="0"/>
              <a:t> club) e la UEFA </a:t>
            </a:r>
            <a:r>
              <a:rPr dirty="0" err="1"/>
              <a:t>che</a:t>
            </a:r>
            <a:r>
              <a:rPr dirty="0"/>
              <a:t> ha </a:t>
            </a:r>
            <a:r>
              <a:rPr dirty="0" err="1"/>
              <a:t>raggiunto</a:t>
            </a:r>
            <a:r>
              <a:rPr dirty="0"/>
              <a:t> il </a:t>
            </a:r>
            <a:r>
              <a:rPr dirty="0" err="1"/>
              <a:t>suo</a:t>
            </a:r>
            <a:r>
              <a:rPr dirty="0"/>
              <a:t> </a:t>
            </a:r>
            <a:r>
              <a:rPr dirty="0" err="1"/>
              <a:t>apice</a:t>
            </a:r>
            <a:r>
              <a:rPr dirty="0"/>
              <a:t> </a:t>
            </a:r>
            <a:r>
              <a:rPr dirty="0" err="1"/>
              <a:t>nella</a:t>
            </a:r>
            <a:r>
              <a:rPr dirty="0"/>
              <a:t> </a:t>
            </a:r>
            <a:r>
              <a:rPr dirty="0" err="1"/>
              <a:t>trattativa</a:t>
            </a:r>
            <a:r>
              <a:rPr dirty="0"/>
              <a:t> </a:t>
            </a:r>
            <a:r>
              <a:rPr dirty="0" err="1"/>
              <a:t>sulla</a:t>
            </a:r>
            <a:r>
              <a:rPr dirty="0"/>
              <a:t> </a:t>
            </a:r>
            <a:r>
              <a:rPr dirty="0" err="1"/>
              <a:t>nuova</a:t>
            </a:r>
            <a:r>
              <a:rPr dirty="0"/>
              <a:t> Champions League (</a:t>
            </a:r>
            <a:r>
              <a:rPr dirty="0" err="1"/>
              <a:t>che</a:t>
            </a:r>
            <a:r>
              <a:rPr dirty="0"/>
              <a:t> </a:t>
            </a:r>
            <a:r>
              <a:rPr dirty="0" err="1"/>
              <a:t>sarebbe</a:t>
            </a:r>
            <a:r>
              <a:rPr dirty="0"/>
              <a:t> </a:t>
            </a:r>
            <a:r>
              <a:rPr dirty="0" err="1"/>
              <a:t>stata</a:t>
            </a:r>
            <a:r>
              <a:rPr dirty="0"/>
              <a:t> </a:t>
            </a:r>
            <a:r>
              <a:rPr dirty="0" err="1"/>
              <a:t>annunciata</a:t>
            </a:r>
            <a:r>
              <a:rPr dirty="0"/>
              <a:t> il 19 </a:t>
            </a:r>
            <a:r>
              <a:rPr dirty="0" err="1"/>
              <a:t>aprile</a:t>
            </a:r>
            <a:r>
              <a:rPr dirty="0"/>
              <a:t>)</a:t>
            </a:r>
            <a:r>
              <a:rPr lang="it-IT" dirty="0"/>
              <a:t>.</a:t>
            </a:r>
            <a:endParaRPr dirty="0"/>
          </a:p>
          <a:p>
            <a:pPr algn="l">
              <a:defRPr sz="2300">
                <a:latin typeface="BentonSans Bold"/>
                <a:ea typeface="BentonSans Bold"/>
                <a:cs typeface="BentonSans Bold"/>
                <a:sym typeface="BentonSans Bold"/>
              </a:defRPr>
            </a:pPr>
            <a:endParaRPr dirty="0"/>
          </a:p>
          <a:p>
            <a:pPr algn="l">
              <a:defRPr sz="2300">
                <a:latin typeface="BentonSans Bold"/>
                <a:ea typeface="BentonSans Bold"/>
                <a:cs typeface="BentonSans Bold"/>
                <a:sym typeface="BentonSans Bold"/>
              </a:defRPr>
            </a:pPr>
            <a:endParaRPr dirty="0"/>
          </a:p>
          <a:p>
            <a:pPr algn="l">
              <a:defRPr sz="2300">
                <a:latin typeface="BentonSans Light"/>
                <a:ea typeface="BentonSans Light"/>
                <a:cs typeface="BentonSans Light"/>
                <a:sym typeface="BentonSans Light"/>
              </a:defRPr>
            </a:pPr>
            <a:endParaRPr dirty="0"/>
          </a:p>
        </p:txBody>
      </p:sp>
      <p:pic>
        <p:nvPicPr>
          <p:cNvPr id="143" name="Immagine 2" descr="Immagine 2"/>
          <p:cNvPicPr>
            <a:picLocks noChangeAspect="1"/>
          </p:cNvPicPr>
          <p:nvPr/>
        </p:nvPicPr>
        <p:blipFill>
          <a:blip r:embed="rId4"/>
          <a:stretch>
            <a:fillRect/>
          </a:stretch>
        </p:blipFill>
        <p:spPr>
          <a:xfrm>
            <a:off x="2487771" y="4982580"/>
            <a:ext cx="2137183" cy="1011600"/>
          </a:xfrm>
          <a:prstGeom prst="rect">
            <a:avLst/>
          </a:prstGeom>
          <a:ln w="12700">
            <a:miter lim="400000"/>
          </a:ln>
        </p:spPr>
      </p:pic>
      <p:pic>
        <p:nvPicPr>
          <p:cNvPr id="144" name="Immagine 4" descr="Immagine 4"/>
          <p:cNvPicPr>
            <a:picLocks noChangeAspect="1"/>
          </p:cNvPicPr>
          <p:nvPr/>
        </p:nvPicPr>
        <p:blipFill>
          <a:blip r:embed="rId5"/>
          <a:stretch>
            <a:fillRect/>
          </a:stretch>
        </p:blipFill>
        <p:spPr>
          <a:xfrm>
            <a:off x="8416042" y="4709671"/>
            <a:ext cx="1284508" cy="1284508"/>
          </a:xfrm>
          <a:prstGeom prst="rect">
            <a:avLst/>
          </a:prstGeom>
          <a:ln w="12700">
            <a:miter lim="400000"/>
          </a:ln>
        </p:spPr>
      </p:pic>
      <p:sp>
        <p:nvSpPr>
          <p:cNvPr id="145" name="CasellaDiTesto 6"/>
          <p:cNvSpPr txBox="1"/>
          <p:nvPr/>
        </p:nvSpPr>
        <p:spPr>
          <a:xfrm>
            <a:off x="1688121" y="6044451"/>
            <a:ext cx="4359058" cy="176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40631" indent="-240631" algn="l">
              <a:buSzPct val="100000"/>
              <a:buChar char="•"/>
              <a:defRPr sz="2400">
                <a:latin typeface="BentonSans ExtraLight"/>
                <a:ea typeface="BentonSans ExtraLight"/>
                <a:cs typeface="BentonSans ExtraLight"/>
                <a:sym typeface="BentonSans ExtraLight"/>
              </a:defRPr>
            </a:pPr>
            <a:r>
              <a:t>meno rischi per i grandi club di rimanere fuori dalla UCL</a:t>
            </a:r>
          </a:p>
          <a:p>
            <a:pPr marL="240631" indent="-240631" algn="l">
              <a:buSzPct val="100000"/>
              <a:buChar char="•"/>
              <a:defRPr sz="2400">
                <a:latin typeface="BentonSans ExtraLight"/>
                <a:ea typeface="BentonSans ExtraLight"/>
                <a:cs typeface="BentonSans ExtraLight"/>
                <a:sym typeface="BentonSans ExtraLight"/>
              </a:defRPr>
            </a:pPr>
            <a:r>
              <a:t>potere di veto sulle scelte commerciali e organizzative</a:t>
            </a:r>
          </a:p>
        </p:txBody>
      </p:sp>
      <p:sp>
        <p:nvSpPr>
          <p:cNvPr id="146" name="CasellaDiTesto 18"/>
          <p:cNvSpPr txBox="1"/>
          <p:nvPr/>
        </p:nvSpPr>
        <p:spPr>
          <a:xfrm>
            <a:off x="6878767" y="6105218"/>
            <a:ext cx="4359058" cy="176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40631" indent="-240631" algn="l">
              <a:buSzPct val="100000"/>
              <a:buChar char="•"/>
              <a:defRPr sz="2400">
                <a:latin typeface="BentonSans ExtraLight"/>
                <a:ea typeface="BentonSans ExtraLight"/>
                <a:cs typeface="BentonSans ExtraLight"/>
                <a:sym typeface="BentonSans ExtraLight"/>
              </a:defRPr>
            </a:pPr>
            <a:r>
              <a:t>aumentare le entrate dei tornei</a:t>
            </a:r>
            <a:endParaRPr>
              <a:latin typeface="+mn-lt"/>
              <a:ea typeface="+mn-ea"/>
              <a:cs typeface="+mn-cs"/>
              <a:sym typeface="Helvetica"/>
            </a:endParaRPr>
          </a:p>
          <a:p>
            <a:pPr marL="240631" indent="-240631" algn="l">
              <a:buSzPct val="100000"/>
              <a:buChar char="•"/>
              <a:defRPr sz="2400">
                <a:latin typeface="BentonSans ExtraLight"/>
                <a:ea typeface="BentonSans ExtraLight"/>
                <a:cs typeface="BentonSans ExtraLight"/>
                <a:sym typeface="BentonSans ExtraLight"/>
              </a:defRPr>
            </a:pPr>
            <a:r>
              <a:t>limitare l’aumento di potere dei club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370" name="Group 132"/>
          <p:cNvGrpSpPr/>
          <p:nvPr/>
        </p:nvGrpSpPr>
        <p:grpSpPr>
          <a:xfrm>
            <a:off x="11975124" y="292067"/>
            <a:ext cx="593479" cy="593481"/>
            <a:chOff x="0" y="-1"/>
            <a:chExt cx="593477" cy="593480"/>
          </a:xfrm>
        </p:grpSpPr>
        <p:sp>
          <p:nvSpPr>
            <p:cNvPr id="368"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69"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371"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373"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Revolution Will Not Be Televised</a:t>
            </a:r>
          </a:p>
        </p:txBody>
      </p:sp>
      <p:sp>
        <p:nvSpPr>
          <p:cNvPr id="374" name="Shape 129"/>
          <p:cNvSpPr/>
          <p:nvPr/>
        </p:nvSpPr>
        <p:spPr>
          <a:xfrm>
            <a:off x="6713950" y="556320"/>
            <a:ext cx="4973027" cy="1"/>
          </a:xfrm>
          <a:prstGeom prst="line">
            <a:avLst/>
          </a:prstGeom>
          <a:ln w="38100">
            <a:solidFill>
              <a:srgbClr val="47ABDC"/>
            </a:solidFill>
            <a:miter lim="400000"/>
          </a:ln>
        </p:spPr>
        <p:txBody>
          <a:bodyPr lIns="45718" tIns="45718" rIns="45718" bIns="45718"/>
          <a:lstStyle/>
          <a:p>
            <a:endParaRPr/>
          </a:p>
        </p:txBody>
      </p:sp>
      <p:sp>
        <p:nvSpPr>
          <p:cNvPr id="375"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376"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377" name="CasellaDiTesto 15"/>
          <p:cNvSpPr txBox="1"/>
          <p:nvPr/>
        </p:nvSpPr>
        <p:spPr>
          <a:xfrm>
            <a:off x="812434" y="1009340"/>
            <a:ext cx="11369234" cy="25237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r>
              <a:rPr dirty="0"/>
              <a:t>I </a:t>
            </a:r>
            <a:r>
              <a:rPr dirty="0" err="1"/>
              <a:t>dati</a:t>
            </a:r>
            <a:r>
              <a:rPr dirty="0"/>
              <a:t> di You</a:t>
            </a:r>
            <a:r>
              <a:rPr lang="it-IT" dirty="0"/>
              <a:t>G</a:t>
            </a:r>
            <a:r>
              <a:rPr dirty="0" err="1"/>
              <a:t>ov</a:t>
            </a:r>
            <a:r>
              <a:rPr dirty="0"/>
              <a:t> </a:t>
            </a:r>
            <a:r>
              <a:rPr dirty="0" err="1"/>
              <a:t>confermano</a:t>
            </a:r>
            <a:r>
              <a:rPr dirty="0"/>
              <a:t> </a:t>
            </a:r>
            <a:r>
              <a:rPr dirty="0" err="1"/>
              <a:t>inoltre</a:t>
            </a:r>
            <a:r>
              <a:rPr dirty="0"/>
              <a:t> </a:t>
            </a:r>
            <a:r>
              <a:rPr dirty="0" err="1"/>
              <a:t>che</a:t>
            </a:r>
            <a:r>
              <a:rPr dirty="0"/>
              <a:t> il frame «calcio </a:t>
            </a:r>
            <a:r>
              <a:rPr dirty="0" err="1"/>
              <a:t>delle</a:t>
            </a:r>
            <a:r>
              <a:rPr dirty="0"/>
              <a:t> </a:t>
            </a:r>
            <a:r>
              <a:rPr dirty="0" err="1"/>
              <a:t>persone</a:t>
            </a:r>
            <a:r>
              <a:rPr dirty="0"/>
              <a:t> vs il calcio </a:t>
            </a:r>
            <a:r>
              <a:rPr dirty="0" err="1"/>
              <a:t>delle</a:t>
            </a:r>
            <a:r>
              <a:rPr dirty="0"/>
              <a:t> elite» era </a:t>
            </a:r>
            <a:r>
              <a:rPr dirty="0" err="1"/>
              <a:t>stato</a:t>
            </a:r>
            <a:r>
              <a:rPr dirty="0"/>
              <a:t> </a:t>
            </a:r>
            <a:r>
              <a:rPr lang="it-IT" dirty="0"/>
              <a:t>interiorizzato</a:t>
            </a:r>
            <a:r>
              <a:rPr dirty="0"/>
              <a:t> </a:t>
            </a:r>
            <a:r>
              <a:rPr dirty="0" err="1"/>
              <a:t>dai</a:t>
            </a:r>
            <a:r>
              <a:rPr dirty="0"/>
              <a:t> </a:t>
            </a:r>
            <a:r>
              <a:rPr dirty="0" err="1"/>
              <a:t>tifosi</a:t>
            </a:r>
            <a:r>
              <a:rPr dirty="0"/>
              <a:t> del Regno </a:t>
            </a:r>
            <a:r>
              <a:rPr dirty="0" err="1"/>
              <a:t>Unito</a:t>
            </a:r>
            <a:r>
              <a:rPr dirty="0"/>
              <a:t>. </a:t>
            </a:r>
            <a:endParaRPr dirty="0">
              <a:latin typeface="BentonSans Bold"/>
              <a:ea typeface="BentonSans Bold"/>
              <a:cs typeface="BentonSans Bold"/>
              <a:sym typeface="BentonSans Bold"/>
            </a:endParaRPr>
          </a:p>
          <a:p>
            <a:pPr algn="l">
              <a:defRPr sz="2800">
                <a:latin typeface="BentonSans Light"/>
                <a:ea typeface="BentonSans Light"/>
                <a:cs typeface="BentonSans Light"/>
                <a:sym typeface="BentonSans Light"/>
              </a:defRPr>
            </a:pPr>
            <a:endParaRPr dirty="0">
              <a:latin typeface="BentonSans Bold"/>
              <a:ea typeface="BentonSans Bold"/>
              <a:cs typeface="BentonSans Bold"/>
              <a:sym typeface="BentonSans Bold"/>
            </a:endParaRPr>
          </a:p>
          <a:p>
            <a:pPr algn="l">
              <a:defRPr sz="2300">
                <a:latin typeface="BentonSans Bold"/>
                <a:ea typeface="BentonSans Bold"/>
                <a:cs typeface="BentonSans Bold"/>
                <a:sym typeface="BentonSans Bold"/>
              </a:defRPr>
            </a:pPr>
            <a:endParaRPr dirty="0">
              <a:latin typeface="BentonSans Bold"/>
              <a:ea typeface="BentonSans Bold"/>
              <a:cs typeface="BentonSans Bold"/>
              <a:sym typeface="BentonSans Bold"/>
            </a:endParaRPr>
          </a:p>
          <a:p>
            <a:pPr algn="l">
              <a:defRPr sz="2300">
                <a:latin typeface="BentonSans Light"/>
                <a:ea typeface="BentonSans Light"/>
                <a:cs typeface="BentonSans Light"/>
                <a:sym typeface="BentonSans Light"/>
              </a:defRPr>
            </a:pPr>
            <a:endParaRPr dirty="0">
              <a:latin typeface="BentonSans Bold"/>
              <a:ea typeface="BentonSans Bold"/>
              <a:cs typeface="BentonSans Bold"/>
              <a:sym typeface="BentonSans Bold"/>
            </a:endParaRPr>
          </a:p>
        </p:txBody>
      </p:sp>
      <p:pic>
        <p:nvPicPr>
          <p:cNvPr id="378" name="Immagine 2" descr="Immagine 2"/>
          <p:cNvPicPr>
            <a:picLocks noChangeAspect="1"/>
          </p:cNvPicPr>
          <p:nvPr/>
        </p:nvPicPr>
        <p:blipFill>
          <a:blip r:embed="rId3"/>
          <a:stretch>
            <a:fillRect/>
          </a:stretch>
        </p:blipFill>
        <p:spPr>
          <a:xfrm>
            <a:off x="1539395" y="3056351"/>
            <a:ext cx="9067005" cy="5744019"/>
          </a:xfrm>
          <a:prstGeom prst="rect">
            <a:avLst/>
          </a:prstGeom>
          <a:ln w="12700">
            <a:miter lim="400000"/>
          </a:ln>
        </p:spPr>
      </p:pic>
      <p:pic>
        <p:nvPicPr>
          <p:cNvPr id="14" name="pasted-image.pdf">
            <a:extLst>
              <a:ext uri="{FF2B5EF4-FFF2-40B4-BE49-F238E27FC236}">
                <a16:creationId xmlns:a16="http://schemas.microsoft.com/office/drawing/2014/main" id="{86FB0C9E-97E0-43B1-8366-C3E61B1AF5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383" name="Group 132"/>
          <p:cNvGrpSpPr/>
          <p:nvPr/>
        </p:nvGrpSpPr>
        <p:grpSpPr>
          <a:xfrm>
            <a:off x="11975124" y="292067"/>
            <a:ext cx="593479" cy="593481"/>
            <a:chOff x="0" y="-1"/>
            <a:chExt cx="593477" cy="593480"/>
          </a:xfrm>
        </p:grpSpPr>
        <p:sp>
          <p:nvSpPr>
            <p:cNvPr id="381"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82"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384"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386"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Revolution Will Not Be Televised</a:t>
            </a:r>
          </a:p>
        </p:txBody>
      </p:sp>
      <p:sp>
        <p:nvSpPr>
          <p:cNvPr id="387" name="Shape 129"/>
          <p:cNvSpPr/>
          <p:nvPr/>
        </p:nvSpPr>
        <p:spPr>
          <a:xfrm>
            <a:off x="6713950" y="556320"/>
            <a:ext cx="4973027" cy="1"/>
          </a:xfrm>
          <a:prstGeom prst="line">
            <a:avLst/>
          </a:prstGeom>
          <a:ln w="38100">
            <a:solidFill>
              <a:srgbClr val="47ABDC"/>
            </a:solidFill>
            <a:miter lim="400000"/>
          </a:ln>
        </p:spPr>
        <p:txBody>
          <a:bodyPr lIns="45718" tIns="45718" rIns="45718" bIns="45718"/>
          <a:lstStyle/>
          <a:p>
            <a:endParaRPr/>
          </a:p>
        </p:txBody>
      </p:sp>
      <p:sp>
        <p:nvSpPr>
          <p:cNvPr id="388"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389"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390" name="CasellaDiTesto 15"/>
          <p:cNvSpPr txBox="1"/>
          <p:nvPr/>
        </p:nvSpPr>
        <p:spPr>
          <a:xfrm>
            <a:off x="812434" y="1009339"/>
            <a:ext cx="10624023" cy="6832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r>
              <a:rPr lang="it-IT" dirty="0"/>
              <a:t>Un ulteriore</a:t>
            </a:r>
            <a:r>
              <a:rPr dirty="0"/>
              <a:t> punto di </a:t>
            </a:r>
            <a:r>
              <a:rPr dirty="0" err="1"/>
              <a:t>debolezza</a:t>
            </a:r>
            <a:r>
              <a:rPr dirty="0"/>
              <a:t> </a:t>
            </a:r>
            <a:r>
              <a:rPr dirty="0" err="1"/>
              <a:t>della</a:t>
            </a:r>
            <a:r>
              <a:rPr dirty="0"/>
              <a:t> </a:t>
            </a:r>
            <a:r>
              <a:rPr dirty="0" err="1"/>
              <a:t>proposta</a:t>
            </a:r>
            <a:r>
              <a:rPr dirty="0"/>
              <a:t> </a:t>
            </a:r>
            <a:r>
              <a:rPr dirty="0" err="1"/>
              <a:t>della</a:t>
            </a:r>
            <a:r>
              <a:rPr dirty="0"/>
              <a:t> Super League era </a:t>
            </a:r>
            <a:r>
              <a:rPr lang="it-IT" dirty="0"/>
              <a:t>la carenza di </a:t>
            </a:r>
            <a:r>
              <a:rPr dirty="0"/>
              <a:t>sponsor</a:t>
            </a:r>
            <a:r>
              <a:rPr lang="it-IT" dirty="0"/>
              <a:t>, al di là di JP Morgan come partner per il finanziamento,</a:t>
            </a:r>
            <a:r>
              <a:rPr dirty="0"/>
              <a:t> al </a:t>
            </a:r>
            <a:r>
              <a:rPr dirty="0" err="1"/>
              <a:t>momento</a:t>
            </a:r>
            <a:r>
              <a:rPr dirty="0"/>
              <a:t> del </a:t>
            </a:r>
            <a:r>
              <a:rPr dirty="0" err="1"/>
              <a:t>lancio</a:t>
            </a:r>
            <a:r>
              <a:rPr dirty="0"/>
              <a:t>.</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a:t>Il </a:t>
            </a:r>
            <a:r>
              <a:rPr dirty="0" err="1"/>
              <a:t>rigetto</a:t>
            </a:r>
            <a:r>
              <a:rPr dirty="0"/>
              <a:t> da </a:t>
            </a:r>
            <a:r>
              <a:rPr dirty="0" err="1"/>
              <a:t>parte</a:t>
            </a:r>
            <a:r>
              <a:rPr dirty="0"/>
              <a:t> </a:t>
            </a:r>
            <a:r>
              <a:rPr dirty="0" err="1"/>
              <a:t>dei</a:t>
            </a:r>
            <a:r>
              <a:rPr dirty="0"/>
              <a:t> </a:t>
            </a:r>
            <a:r>
              <a:rPr dirty="0" err="1"/>
              <a:t>tifos</a:t>
            </a:r>
            <a:r>
              <a:rPr lang="it-IT" dirty="0"/>
              <a:t>i</a:t>
            </a:r>
            <a:r>
              <a:rPr dirty="0"/>
              <a:t> </a:t>
            </a:r>
            <a:r>
              <a:rPr dirty="0" err="1"/>
              <a:t>metteva</a:t>
            </a:r>
            <a:r>
              <a:rPr dirty="0"/>
              <a:t> in </a:t>
            </a:r>
            <a:r>
              <a:rPr dirty="0" err="1"/>
              <a:t>crisi</a:t>
            </a:r>
            <a:r>
              <a:rPr dirty="0"/>
              <a:t>, come </a:t>
            </a:r>
            <a:r>
              <a:rPr dirty="0" err="1"/>
              <a:t>abbiamo</a:t>
            </a:r>
            <a:r>
              <a:rPr dirty="0"/>
              <a:t> visto, </a:t>
            </a:r>
            <a:r>
              <a:rPr dirty="0" err="1"/>
              <a:t>gli</a:t>
            </a:r>
            <a:r>
              <a:rPr dirty="0"/>
              <a:t> sponsor </a:t>
            </a:r>
            <a:r>
              <a:rPr dirty="0" err="1"/>
              <a:t>che</a:t>
            </a:r>
            <a:r>
              <a:rPr dirty="0"/>
              <a:t> </a:t>
            </a:r>
            <a:r>
              <a:rPr dirty="0" err="1"/>
              <a:t>già</a:t>
            </a:r>
            <a:r>
              <a:rPr dirty="0"/>
              <a:t> </a:t>
            </a:r>
            <a:r>
              <a:rPr dirty="0" err="1"/>
              <a:t>sostengono</a:t>
            </a:r>
            <a:r>
              <a:rPr dirty="0"/>
              <a:t> </a:t>
            </a:r>
            <a:r>
              <a:rPr dirty="0" err="1"/>
              <a:t>i</a:t>
            </a:r>
            <a:r>
              <a:rPr lang="it-IT" dirty="0"/>
              <a:t> 12</a:t>
            </a:r>
            <a:r>
              <a:rPr dirty="0"/>
              <a:t> club, </a:t>
            </a:r>
            <a:r>
              <a:rPr dirty="0" err="1"/>
              <a:t>che</a:t>
            </a:r>
            <a:r>
              <a:rPr dirty="0"/>
              <a:t> </a:t>
            </a:r>
            <a:r>
              <a:rPr dirty="0" err="1"/>
              <a:t>avrebbero</a:t>
            </a:r>
            <a:r>
              <a:rPr dirty="0"/>
              <a:t> </a:t>
            </a:r>
            <a:r>
              <a:rPr dirty="0" err="1"/>
              <a:t>potuto</a:t>
            </a:r>
            <a:r>
              <a:rPr dirty="0"/>
              <a:t> </a:t>
            </a:r>
            <a:r>
              <a:rPr dirty="0" err="1"/>
              <a:t>rifiutare</a:t>
            </a:r>
            <a:r>
              <a:rPr dirty="0"/>
              <a:t> </a:t>
            </a:r>
            <a:r>
              <a:rPr dirty="0" err="1"/>
              <a:t>l’accostamento</a:t>
            </a:r>
            <a:r>
              <a:rPr dirty="0"/>
              <a:t> del proprio brand a </a:t>
            </a:r>
            <a:r>
              <a:rPr dirty="0" err="1"/>
              <a:t>quello</a:t>
            </a:r>
            <a:r>
              <a:rPr dirty="0"/>
              <a:t> di club </a:t>
            </a:r>
            <a:r>
              <a:rPr dirty="0" err="1"/>
              <a:t>coinvolti</a:t>
            </a:r>
            <a:r>
              <a:rPr dirty="0"/>
              <a:t> in una </a:t>
            </a:r>
            <a:r>
              <a:rPr dirty="0" err="1"/>
              <a:t>crisi</a:t>
            </a:r>
            <a:r>
              <a:rPr dirty="0"/>
              <a:t> di </a:t>
            </a:r>
            <a:r>
              <a:rPr dirty="0" err="1"/>
              <a:t>reputazione</a:t>
            </a:r>
            <a:r>
              <a:rPr dirty="0"/>
              <a:t>. </a:t>
            </a:r>
            <a:endParaRPr dirty="0">
              <a:latin typeface="BentonSans Bold"/>
              <a:ea typeface="BentonSans Bold"/>
              <a:cs typeface="BentonSans Bold"/>
              <a:sym typeface="BentonSans Bold"/>
            </a:endParaRPr>
          </a:p>
          <a:p>
            <a:pPr algn="l">
              <a:defRPr sz="2800">
                <a:latin typeface="BentonSans Light"/>
                <a:ea typeface="BentonSans Light"/>
                <a:cs typeface="BentonSans Light"/>
                <a:sym typeface="BentonSans Light"/>
              </a:defRPr>
            </a:pPr>
            <a:endParaRPr dirty="0">
              <a:latin typeface="BentonSans Bold"/>
              <a:ea typeface="BentonSans Bold"/>
              <a:cs typeface="BentonSans Bold"/>
              <a:sym typeface="BentonSans Bold"/>
            </a:endParaRPr>
          </a:p>
          <a:p>
            <a:pPr algn="l">
              <a:defRPr sz="2300">
                <a:latin typeface="BentonSans Bold"/>
                <a:ea typeface="BentonSans Bold"/>
                <a:cs typeface="BentonSans Bold"/>
                <a:sym typeface="BentonSans Bold"/>
              </a:defRPr>
            </a:pPr>
            <a:endParaRPr dirty="0">
              <a:latin typeface="BentonSans Bold"/>
              <a:ea typeface="BentonSans Bold"/>
              <a:cs typeface="BentonSans Bold"/>
              <a:sym typeface="BentonSans Bold"/>
            </a:endParaRPr>
          </a:p>
          <a:p>
            <a:pPr algn="l">
              <a:defRPr sz="2300">
                <a:latin typeface="BentonSans Light"/>
                <a:ea typeface="BentonSans Light"/>
                <a:cs typeface="BentonSans Light"/>
                <a:sym typeface="BentonSans Light"/>
              </a:defRPr>
            </a:pPr>
            <a:endParaRPr dirty="0">
              <a:latin typeface="BentonSans Bold"/>
              <a:ea typeface="BentonSans Bold"/>
              <a:cs typeface="BentonSans Bold"/>
              <a:sym typeface="BentonSans Bold"/>
            </a:endParaRPr>
          </a:p>
        </p:txBody>
      </p:sp>
      <p:pic>
        <p:nvPicPr>
          <p:cNvPr id="13" name="pasted-image.pdf">
            <a:extLst>
              <a:ext uri="{FF2B5EF4-FFF2-40B4-BE49-F238E27FC236}">
                <a16:creationId xmlns:a16="http://schemas.microsoft.com/office/drawing/2014/main" id="{32C4DEA6-E988-4C5A-B469-FC36853F32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F70BF"/>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A7A5E35-5B91-4941-A4AC-68538312E7DB}"/>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p:blipFill>
        <p:spPr bwMode="auto">
          <a:xfrm rot="20877190">
            <a:off x="-43459" y="1563077"/>
            <a:ext cx="8088317" cy="8039147"/>
          </a:xfrm>
          <a:prstGeom prst="rect">
            <a:avLst/>
          </a:prstGeom>
          <a:noFill/>
          <a:extLst>
            <a:ext uri="{909E8E84-426E-40DD-AFC4-6F175D3DCCD1}">
              <a14:hiddenFill xmlns:a14="http://schemas.microsoft.com/office/drawing/2010/main">
                <a:solidFill>
                  <a:srgbClr val="FFFFFF"/>
                </a:solidFill>
              </a14:hiddenFill>
            </a:ext>
          </a:extLst>
        </p:spPr>
      </p:pic>
      <p:sp>
        <p:nvSpPr>
          <p:cNvPr id="129" name="Shape 138"/>
          <p:cNvSpPr/>
          <p:nvPr/>
        </p:nvSpPr>
        <p:spPr>
          <a:xfrm>
            <a:off x="6502403" y="5252450"/>
            <a:ext cx="1270002" cy="1270002"/>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defRPr sz="3000">
                <a:solidFill>
                  <a:srgbClr val="FFFFFF"/>
                </a:solidFill>
                <a:latin typeface="BentonSans Bold"/>
                <a:ea typeface="BentonSans Bold"/>
                <a:cs typeface="BentonSans Bold"/>
                <a:sym typeface="BentonSans Bold"/>
              </a:defRPr>
            </a:pPr>
            <a:r>
              <a:rPr dirty="0"/>
              <a:t>	</a:t>
            </a:r>
            <a:endParaRPr sz="2500" dirty="0"/>
          </a:p>
          <a:p>
            <a:pPr>
              <a:defRPr sz="2500">
                <a:solidFill>
                  <a:srgbClr val="FFFFFF"/>
                </a:solidFill>
                <a:latin typeface="BentonSans Light"/>
                <a:ea typeface="BentonSans Light"/>
                <a:cs typeface="BentonSans Light"/>
                <a:sym typeface="BentonSans Light"/>
              </a:defRPr>
            </a:pPr>
            <a:r>
              <a:rPr lang="it-IT" sz="5000" dirty="0">
                <a:latin typeface="BentonSans Bold" panose="02000503000000020004" pitchFamily="50" charset="0"/>
              </a:rPr>
              <a:t>IL CALCIO</a:t>
            </a:r>
          </a:p>
        </p:txBody>
      </p:sp>
      <p:pic>
        <p:nvPicPr>
          <p:cNvPr id="6" name="Immagine 5">
            <a:extLst>
              <a:ext uri="{FF2B5EF4-FFF2-40B4-BE49-F238E27FC236}">
                <a16:creationId xmlns:a16="http://schemas.microsoft.com/office/drawing/2014/main" id="{4FC7B8DA-55C5-44A2-BB79-0A52E96FB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066" y="7500943"/>
            <a:ext cx="2586674" cy="572571"/>
          </a:xfrm>
          <a:prstGeom prst="rect">
            <a:avLst/>
          </a:prstGeom>
        </p:spPr>
      </p:pic>
      <p:pic>
        <p:nvPicPr>
          <p:cNvPr id="3" name="Immagine 2">
            <a:extLst>
              <a:ext uri="{FF2B5EF4-FFF2-40B4-BE49-F238E27FC236}">
                <a16:creationId xmlns:a16="http://schemas.microsoft.com/office/drawing/2014/main" id="{E0C58542-57F7-40E4-AD8A-8FBED175E445}"/>
              </a:ext>
            </a:extLst>
          </p:cNvPr>
          <p:cNvPicPr>
            <a:picLocks noChangeAspect="1"/>
          </p:cNvPicPr>
          <p:nvPr/>
        </p:nvPicPr>
        <p:blipFill>
          <a:blip r:embed="rId4">
            <a:alphaModFix amt="5000"/>
          </a:blip>
          <a:stretch>
            <a:fillRect/>
          </a:stretch>
        </p:blipFill>
        <p:spPr>
          <a:xfrm rot="476705">
            <a:off x="7329319" y="1208681"/>
            <a:ext cx="6238875" cy="6257925"/>
          </a:xfrm>
          <a:prstGeom prst="rect">
            <a:avLst/>
          </a:prstGeom>
        </p:spPr>
      </p:pic>
    </p:spTree>
    <p:extLst>
      <p:ext uri="{BB962C8B-B14F-4D97-AF65-F5344CB8AC3E}">
        <p14:creationId xmlns:p14="http://schemas.microsoft.com/office/powerpoint/2010/main" val="48532627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399" name="Group 132"/>
          <p:cNvGrpSpPr/>
          <p:nvPr/>
        </p:nvGrpSpPr>
        <p:grpSpPr>
          <a:xfrm>
            <a:off x="11975124" y="292067"/>
            <a:ext cx="593479" cy="593481"/>
            <a:chOff x="0" y="-1"/>
            <a:chExt cx="593477" cy="593480"/>
          </a:xfrm>
        </p:grpSpPr>
        <p:sp>
          <p:nvSpPr>
            <p:cNvPr id="397"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98"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400"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402"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Il calcio dei calciatori</a:t>
            </a:r>
          </a:p>
        </p:txBody>
      </p:sp>
      <p:sp>
        <p:nvSpPr>
          <p:cNvPr id="403" name="Shape 129"/>
          <p:cNvSpPr/>
          <p:nvPr/>
        </p:nvSpPr>
        <p:spPr>
          <a:xfrm flipV="1">
            <a:off x="4822521" y="556320"/>
            <a:ext cx="6864457" cy="32488"/>
          </a:xfrm>
          <a:prstGeom prst="line">
            <a:avLst/>
          </a:prstGeom>
          <a:ln w="38100">
            <a:solidFill>
              <a:srgbClr val="47ABDC"/>
            </a:solidFill>
            <a:miter lim="400000"/>
          </a:ln>
        </p:spPr>
        <p:txBody>
          <a:bodyPr lIns="45718" tIns="45718" rIns="45718" bIns="45718"/>
          <a:lstStyle/>
          <a:p>
            <a:endParaRPr/>
          </a:p>
        </p:txBody>
      </p:sp>
      <p:sp>
        <p:nvSpPr>
          <p:cNvPr id="404"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405"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406" name="CasellaDiTesto 15"/>
          <p:cNvSpPr txBox="1"/>
          <p:nvPr/>
        </p:nvSpPr>
        <p:spPr>
          <a:xfrm>
            <a:off x="812434" y="927782"/>
            <a:ext cx="11379932" cy="3982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800">
                <a:latin typeface="BentonSans Light"/>
                <a:ea typeface="BentonSans Light"/>
                <a:cs typeface="BentonSans Light"/>
                <a:sym typeface="BentonSans Light"/>
              </a:defRPr>
            </a:pPr>
            <a:endParaRPr dirty="0"/>
          </a:p>
          <a:p>
            <a:pPr algn="just">
              <a:defRPr sz="2800">
                <a:latin typeface="BentonSans Light"/>
                <a:ea typeface="BentonSans Light"/>
                <a:cs typeface="BentonSans Light"/>
                <a:sym typeface="BentonSans Light"/>
              </a:defRPr>
            </a:pPr>
            <a:r>
              <a:rPr dirty="0" err="1"/>
              <a:t>Ancora</a:t>
            </a:r>
            <a:r>
              <a:rPr dirty="0"/>
              <a:t> </a:t>
            </a:r>
            <a:r>
              <a:rPr dirty="0" err="1"/>
              <a:t>più</a:t>
            </a:r>
            <a:r>
              <a:rPr dirty="0"/>
              <a:t> </a:t>
            </a:r>
            <a:r>
              <a:rPr dirty="0" err="1"/>
              <a:t>sorprendente</a:t>
            </a:r>
            <a:r>
              <a:rPr dirty="0"/>
              <a:t> </a:t>
            </a:r>
            <a:r>
              <a:rPr dirty="0" err="1"/>
              <a:t>è</a:t>
            </a:r>
            <a:r>
              <a:rPr dirty="0"/>
              <a:t> </a:t>
            </a:r>
            <a:r>
              <a:rPr dirty="0" err="1"/>
              <a:t>che</a:t>
            </a:r>
            <a:r>
              <a:rPr dirty="0"/>
              <a:t> </a:t>
            </a:r>
            <a:r>
              <a:rPr dirty="0" err="1"/>
              <a:t>gli</a:t>
            </a:r>
            <a:r>
              <a:rPr dirty="0"/>
              <a:t> </a:t>
            </a:r>
            <a:r>
              <a:rPr dirty="0" err="1"/>
              <a:t>organizzatori</a:t>
            </a:r>
            <a:r>
              <a:rPr dirty="0"/>
              <a:t> non </a:t>
            </a:r>
            <a:r>
              <a:rPr dirty="0" err="1"/>
              <a:t>abbiano</a:t>
            </a:r>
            <a:r>
              <a:rPr dirty="0"/>
              <a:t> </a:t>
            </a:r>
            <a:r>
              <a:rPr dirty="0" err="1"/>
              <a:t>organizzato</a:t>
            </a:r>
            <a:r>
              <a:rPr dirty="0"/>
              <a:t> una </a:t>
            </a:r>
            <a:r>
              <a:rPr dirty="0" err="1"/>
              <a:t>risposta</a:t>
            </a:r>
            <a:r>
              <a:rPr dirty="0"/>
              <a:t> da </a:t>
            </a:r>
            <a:r>
              <a:rPr dirty="0" err="1"/>
              <a:t>parte</a:t>
            </a:r>
            <a:r>
              <a:rPr dirty="0"/>
              <a:t> di </a:t>
            </a:r>
            <a:r>
              <a:rPr dirty="0" err="1"/>
              <a:t>altri</a:t>
            </a:r>
            <a:r>
              <a:rPr dirty="0"/>
              <a:t> </a:t>
            </a:r>
            <a:r>
              <a:rPr sz="2800" dirty="0" err="1">
                <a:latin typeface="BentonSans Bold" panose="02000503000000020004" pitchFamily="50" charset="0"/>
              </a:rPr>
              <a:t>rappresentanti</a:t>
            </a:r>
            <a:r>
              <a:rPr sz="2800" dirty="0">
                <a:latin typeface="BentonSans Bold" panose="02000503000000020004" pitchFamily="50" charset="0"/>
              </a:rPr>
              <a:t> del mondo del calcio</a:t>
            </a:r>
            <a:r>
              <a:rPr dirty="0"/>
              <a:t>, come </a:t>
            </a:r>
            <a:r>
              <a:rPr dirty="0" err="1"/>
              <a:t>calciatori</a:t>
            </a:r>
            <a:r>
              <a:rPr dirty="0"/>
              <a:t> e </a:t>
            </a:r>
            <a:r>
              <a:rPr dirty="0" err="1"/>
              <a:t>allenatori</a:t>
            </a:r>
            <a:r>
              <a:rPr dirty="0"/>
              <a:t> in </a:t>
            </a:r>
            <a:r>
              <a:rPr dirty="0" err="1"/>
              <a:t>attività</a:t>
            </a:r>
            <a:r>
              <a:rPr dirty="0"/>
              <a:t> o ex </a:t>
            </a:r>
            <a:r>
              <a:rPr dirty="0" err="1"/>
              <a:t>calciatori</a:t>
            </a:r>
            <a:r>
              <a:rPr dirty="0"/>
              <a:t>, il cui </a:t>
            </a:r>
            <a:r>
              <a:rPr dirty="0" err="1"/>
              <a:t>parere</a:t>
            </a:r>
            <a:r>
              <a:rPr dirty="0"/>
              <a:t> </a:t>
            </a:r>
            <a:r>
              <a:rPr dirty="0" err="1"/>
              <a:t>può</a:t>
            </a:r>
            <a:r>
              <a:rPr dirty="0"/>
              <a:t> </a:t>
            </a:r>
            <a:r>
              <a:rPr dirty="0" err="1"/>
              <a:t>influenzare</a:t>
            </a:r>
            <a:r>
              <a:rPr dirty="0"/>
              <a:t> </a:t>
            </a:r>
            <a:r>
              <a:rPr dirty="0" err="1"/>
              <a:t>i</a:t>
            </a:r>
            <a:r>
              <a:rPr dirty="0"/>
              <a:t> </a:t>
            </a:r>
            <a:r>
              <a:rPr dirty="0" err="1"/>
              <a:t>tifosi</a:t>
            </a:r>
            <a:r>
              <a:rPr dirty="0"/>
              <a:t>.</a:t>
            </a:r>
          </a:p>
          <a:p>
            <a:pPr algn="just">
              <a:defRPr sz="2800">
                <a:latin typeface="BentonSans Light"/>
                <a:ea typeface="BentonSans Light"/>
                <a:cs typeface="BentonSans Light"/>
                <a:sym typeface="BentonSans Light"/>
              </a:defRPr>
            </a:pPr>
            <a:endParaRPr lang="it-IT" dirty="0"/>
          </a:p>
          <a:p>
            <a:pPr algn="just">
              <a:defRPr sz="2800">
                <a:latin typeface="BentonSans Light"/>
                <a:ea typeface="BentonSans Light"/>
                <a:cs typeface="BentonSans Light"/>
                <a:sym typeface="BentonSans Light"/>
              </a:defRPr>
            </a:pPr>
            <a:r>
              <a:rPr dirty="0"/>
              <a:t>Il </a:t>
            </a:r>
            <a:r>
              <a:rPr dirty="0" err="1"/>
              <a:t>risultato</a:t>
            </a:r>
            <a:r>
              <a:rPr dirty="0"/>
              <a:t> </a:t>
            </a:r>
            <a:r>
              <a:rPr dirty="0" err="1"/>
              <a:t>è</a:t>
            </a:r>
            <a:r>
              <a:rPr dirty="0"/>
              <a:t> </a:t>
            </a:r>
            <a:r>
              <a:rPr dirty="0" err="1"/>
              <a:t>che</a:t>
            </a:r>
            <a:r>
              <a:rPr dirty="0"/>
              <a:t> la </a:t>
            </a:r>
            <a:r>
              <a:rPr dirty="0" err="1"/>
              <a:t>discussione</a:t>
            </a:r>
            <a:r>
              <a:rPr dirty="0"/>
              <a:t> </a:t>
            </a:r>
            <a:r>
              <a:rPr dirty="0" err="1"/>
              <a:t>è</a:t>
            </a:r>
            <a:r>
              <a:rPr dirty="0"/>
              <a:t> </a:t>
            </a:r>
            <a:r>
              <a:rPr dirty="0" err="1"/>
              <a:t>stata</a:t>
            </a:r>
            <a:r>
              <a:rPr dirty="0"/>
              <a:t> </a:t>
            </a:r>
            <a:r>
              <a:rPr sz="2800" dirty="0" err="1">
                <a:latin typeface="BentonSans Bold" panose="02000503000000020004" pitchFamily="50" charset="0"/>
              </a:rPr>
              <a:t>dominata</a:t>
            </a:r>
            <a:r>
              <a:rPr dirty="0"/>
              <a:t> da </a:t>
            </a:r>
            <a:r>
              <a:rPr dirty="0" err="1"/>
              <a:t>pareri</a:t>
            </a:r>
            <a:r>
              <a:rPr dirty="0"/>
              <a:t> </a:t>
            </a:r>
            <a:r>
              <a:rPr dirty="0" err="1"/>
              <a:t>contrari</a:t>
            </a:r>
            <a:r>
              <a:rPr dirty="0"/>
              <a:t> </a:t>
            </a:r>
            <a:r>
              <a:rPr lang="it-IT" dirty="0"/>
              <a:t>provenienti dagli</a:t>
            </a:r>
            <a:r>
              <a:rPr dirty="0"/>
              <a:t> </a:t>
            </a:r>
            <a:r>
              <a:rPr dirty="0" err="1"/>
              <a:t>idoli</a:t>
            </a:r>
            <a:r>
              <a:rPr dirty="0"/>
              <a:t> </a:t>
            </a:r>
            <a:r>
              <a:rPr dirty="0" err="1"/>
              <a:t>dei</a:t>
            </a:r>
            <a:r>
              <a:rPr dirty="0"/>
              <a:t> </a:t>
            </a:r>
            <a:r>
              <a:rPr dirty="0" err="1"/>
              <a:t>tifosi</a:t>
            </a:r>
            <a:r>
              <a:rPr dirty="0"/>
              <a:t>, </a:t>
            </a:r>
            <a:r>
              <a:rPr dirty="0" err="1"/>
              <a:t>soprattutto</a:t>
            </a:r>
            <a:r>
              <a:rPr dirty="0"/>
              <a:t> </a:t>
            </a:r>
            <a:r>
              <a:rPr dirty="0" err="1"/>
              <a:t>quelli</a:t>
            </a:r>
            <a:r>
              <a:rPr dirty="0"/>
              <a:t> non in </a:t>
            </a:r>
            <a:r>
              <a:rPr dirty="0" err="1"/>
              <a:t>attività</a:t>
            </a:r>
            <a:r>
              <a:rPr dirty="0"/>
              <a:t> o non </a:t>
            </a:r>
            <a:r>
              <a:rPr dirty="0" err="1"/>
              <a:t>più</a:t>
            </a:r>
            <a:r>
              <a:rPr dirty="0"/>
              <a:t> </a:t>
            </a:r>
            <a:r>
              <a:rPr dirty="0" err="1"/>
              <a:t>militanti</a:t>
            </a:r>
            <a:r>
              <a:rPr dirty="0"/>
              <a:t> </a:t>
            </a:r>
            <a:r>
              <a:rPr dirty="0" err="1"/>
              <a:t>nei</a:t>
            </a:r>
            <a:r>
              <a:rPr dirty="0"/>
              <a:t> club </a:t>
            </a:r>
            <a:r>
              <a:rPr dirty="0" err="1"/>
              <a:t>fondatori</a:t>
            </a:r>
            <a:r>
              <a:rPr dirty="0"/>
              <a:t>.</a:t>
            </a:r>
          </a:p>
        </p:txBody>
      </p:sp>
      <p:pic>
        <p:nvPicPr>
          <p:cNvPr id="407" name="Immagine 1" descr="Immagine 1"/>
          <p:cNvPicPr>
            <a:picLocks noChangeAspect="1"/>
          </p:cNvPicPr>
          <p:nvPr/>
        </p:nvPicPr>
        <p:blipFill>
          <a:blip r:embed="rId3"/>
          <a:stretch>
            <a:fillRect/>
          </a:stretch>
        </p:blipFill>
        <p:spPr>
          <a:xfrm>
            <a:off x="911294" y="5267430"/>
            <a:ext cx="4824279" cy="3632740"/>
          </a:xfrm>
          <a:prstGeom prst="rect">
            <a:avLst/>
          </a:prstGeom>
          <a:ln w="12700">
            <a:miter lim="400000"/>
          </a:ln>
        </p:spPr>
      </p:pic>
      <p:pic>
        <p:nvPicPr>
          <p:cNvPr id="408" name="Immagine 2" descr="Immagine 2"/>
          <p:cNvPicPr>
            <a:picLocks noChangeAspect="1"/>
          </p:cNvPicPr>
          <p:nvPr/>
        </p:nvPicPr>
        <p:blipFill>
          <a:blip r:embed="rId4"/>
          <a:stretch>
            <a:fillRect/>
          </a:stretch>
        </p:blipFill>
        <p:spPr>
          <a:xfrm>
            <a:off x="6204927" y="5234027"/>
            <a:ext cx="5842739" cy="3658061"/>
          </a:xfrm>
          <a:prstGeom prst="rect">
            <a:avLst/>
          </a:prstGeom>
          <a:ln w="12700">
            <a:miter lim="400000"/>
          </a:ln>
        </p:spPr>
      </p:pic>
      <p:pic>
        <p:nvPicPr>
          <p:cNvPr id="15" name="pasted-image.pdf">
            <a:extLst>
              <a:ext uri="{FF2B5EF4-FFF2-40B4-BE49-F238E27FC236}">
                <a16:creationId xmlns:a16="http://schemas.microsoft.com/office/drawing/2014/main" id="{EC122983-B0BA-4A5D-A00D-6139D9968F1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413" name="Group 132"/>
          <p:cNvGrpSpPr/>
          <p:nvPr/>
        </p:nvGrpSpPr>
        <p:grpSpPr>
          <a:xfrm>
            <a:off x="11975124" y="292067"/>
            <a:ext cx="593479" cy="593481"/>
            <a:chOff x="0" y="-1"/>
            <a:chExt cx="593477" cy="593480"/>
          </a:xfrm>
        </p:grpSpPr>
        <p:sp>
          <p:nvSpPr>
            <p:cNvPr id="411"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12"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414"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416"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Il calcio dei calciatori</a:t>
            </a:r>
          </a:p>
        </p:txBody>
      </p:sp>
      <p:sp>
        <p:nvSpPr>
          <p:cNvPr id="417" name="Shape 129"/>
          <p:cNvSpPr/>
          <p:nvPr/>
        </p:nvSpPr>
        <p:spPr>
          <a:xfrm flipV="1">
            <a:off x="4822521" y="556320"/>
            <a:ext cx="6864457" cy="32488"/>
          </a:xfrm>
          <a:prstGeom prst="line">
            <a:avLst/>
          </a:prstGeom>
          <a:ln w="38100">
            <a:solidFill>
              <a:srgbClr val="47ABDC"/>
            </a:solidFill>
            <a:miter lim="400000"/>
          </a:ln>
        </p:spPr>
        <p:txBody>
          <a:bodyPr lIns="45718" tIns="45718" rIns="45718" bIns="45718"/>
          <a:lstStyle/>
          <a:p>
            <a:endParaRPr/>
          </a:p>
        </p:txBody>
      </p:sp>
      <p:sp>
        <p:nvSpPr>
          <p:cNvPr id="418"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419"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420" name="CasellaDiTesto 15"/>
          <p:cNvSpPr txBox="1"/>
          <p:nvPr/>
        </p:nvSpPr>
        <p:spPr>
          <a:xfrm>
            <a:off x="143880" y="4380389"/>
            <a:ext cx="10752345" cy="4218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r>
              <a:rPr dirty="0"/>
              <a:t>				</a:t>
            </a:r>
            <a:endParaRPr dirty="0">
              <a:latin typeface="+mn-lt"/>
              <a:ea typeface="+mn-ea"/>
              <a:cs typeface="+mn-cs"/>
              <a:sym typeface="Helvetica"/>
            </a:endParaRPr>
          </a:p>
          <a:p>
            <a:pPr lvl="4" algn="l">
              <a:defRPr sz="2800">
                <a:latin typeface="BentonSans Light"/>
                <a:ea typeface="BentonSans Light"/>
                <a:cs typeface="BentonSans Light"/>
                <a:sym typeface="BentonSans Light"/>
              </a:defRPr>
            </a:pPr>
            <a:r>
              <a:rPr dirty="0"/>
              <a:t>«Non </a:t>
            </a:r>
            <a:r>
              <a:rPr dirty="0" err="1"/>
              <a:t>è</a:t>
            </a:r>
            <a:r>
              <a:rPr dirty="0"/>
              <a:t> sport </a:t>
            </a:r>
            <a:r>
              <a:rPr dirty="0" err="1"/>
              <a:t>quando</a:t>
            </a:r>
            <a:r>
              <a:rPr dirty="0"/>
              <a:t> non </a:t>
            </a:r>
            <a:r>
              <a:rPr dirty="0" err="1"/>
              <a:t>c’è</a:t>
            </a:r>
            <a:r>
              <a:rPr dirty="0"/>
              <a:t> </a:t>
            </a:r>
            <a:r>
              <a:rPr dirty="0" err="1"/>
              <a:t>relazione</a:t>
            </a:r>
            <a:r>
              <a:rPr dirty="0"/>
              <a:t> </a:t>
            </a:r>
            <a:r>
              <a:rPr dirty="0" err="1"/>
              <a:t>fra</a:t>
            </a:r>
            <a:r>
              <a:rPr dirty="0"/>
              <a:t> </a:t>
            </a:r>
            <a:r>
              <a:rPr dirty="0" err="1"/>
              <a:t>l’impegno</a:t>
            </a:r>
            <a:r>
              <a:rPr dirty="0"/>
              <a:t> e il </a:t>
            </a:r>
            <a:r>
              <a:rPr dirty="0" err="1"/>
              <a:t>successo</a:t>
            </a:r>
            <a:r>
              <a:rPr dirty="0"/>
              <a:t>»</a:t>
            </a:r>
            <a:endParaRPr dirty="0">
              <a:latin typeface="+mn-lt"/>
              <a:ea typeface="+mn-ea"/>
              <a:cs typeface="+mn-cs"/>
              <a:sym typeface="Helvetica"/>
            </a:endParaRPr>
          </a:p>
          <a:p>
            <a:pPr algn="l">
              <a:defRPr sz="2000">
                <a:latin typeface="BentonSans Light"/>
                <a:ea typeface="BentonSans Light"/>
                <a:cs typeface="BentonSans Light"/>
                <a:sym typeface="BentonSans Light"/>
              </a:defRPr>
            </a:pPr>
            <a:r>
              <a:rPr dirty="0"/>
              <a:t>				Pep Guardiola</a:t>
            </a:r>
          </a:p>
          <a:p>
            <a:pPr algn="l">
              <a:defRPr sz="2800">
                <a:latin typeface="BentonSans Light"/>
                <a:ea typeface="BentonSans Light"/>
                <a:cs typeface="BentonSans Light"/>
                <a:sym typeface="BentonSans Light"/>
              </a:defRPr>
            </a:pPr>
            <a:endParaRPr dirty="0"/>
          </a:p>
          <a:p>
            <a:pPr algn="r">
              <a:defRPr sz="2800">
                <a:latin typeface="BentonSans Light"/>
                <a:ea typeface="BentonSans Light"/>
                <a:cs typeface="BentonSans Light"/>
                <a:sym typeface="BentonSans Light"/>
              </a:defRPr>
            </a:pPr>
            <a:r>
              <a:rPr dirty="0"/>
              <a:t>				«</a:t>
            </a:r>
            <a:r>
              <a:rPr dirty="0" err="1"/>
              <a:t>Semplicemente</a:t>
            </a:r>
            <a:r>
              <a:rPr dirty="0"/>
              <a:t> non ci </a:t>
            </a:r>
            <a:r>
              <a:rPr dirty="0" err="1"/>
              <a:t>piace</a:t>
            </a:r>
            <a:r>
              <a:rPr dirty="0"/>
              <a:t> e non </a:t>
            </a:r>
            <a:r>
              <a:rPr dirty="0" err="1"/>
              <a:t>vogliamo</a:t>
            </a:r>
            <a:endParaRPr dirty="0">
              <a:latin typeface="+mn-lt"/>
              <a:ea typeface="+mn-ea"/>
              <a:cs typeface="+mn-cs"/>
              <a:sym typeface="Helvetica"/>
            </a:endParaRPr>
          </a:p>
          <a:p>
            <a:pPr algn="r">
              <a:defRPr sz="2800">
                <a:latin typeface="BentonSans Light"/>
                <a:ea typeface="BentonSans Light"/>
                <a:cs typeface="BentonSans Light"/>
                <a:sym typeface="BentonSans Light"/>
              </a:defRPr>
            </a:pPr>
            <a:r>
              <a:rPr dirty="0"/>
              <a:t>				</a:t>
            </a:r>
            <a:r>
              <a:rPr dirty="0" err="1"/>
              <a:t>che</a:t>
            </a:r>
            <a:r>
              <a:rPr dirty="0"/>
              <a:t> </a:t>
            </a:r>
            <a:r>
              <a:rPr dirty="0" err="1"/>
              <a:t>inizi</a:t>
            </a:r>
            <a:r>
              <a:rPr dirty="0"/>
              <a:t>»</a:t>
            </a:r>
            <a:endParaRPr dirty="0">
              <a:latin typeface="+mn-lt"/>
              <a:ea typeface="+mn-ea"/>
              <a:cs typeface="+mn-cs"/>
              <a:sym typeface="Helvetica"/>
            </a:endParaRPr>
          </a:p>
          <a:p>
            <a:pPr algn="r">
              <a:defRPr sz="2000">
                <a:latin typeface="BentonSans Light"/>
                <a:ea typeface="BentonSans Light"/>
                <a:cs typeface="BentonSans Light"/>
                <a:sym typeface="BentonSans Light"/>
              </a:defRPr>
            </a:pPr>
            <a:r>
              <a:rPr dirty="0"/>
              <a:t>				</a:t>
            </a:r>
            <a:r>
              <a:rPr dirty="0" err="1"/>
              <a:t>Comunicato</a:t>
            </a:r>
            <a:r>
              <a:rPr dirty="0"/>
              <a:t> </a:t>
            </a:r>
            <a:r>
              <a:rPr dirty="0" err="1"/>
              <a:t>congiunto</a:t>
            </a:r>
            <a:r>
              <a:rPr dirty="0"/>
              <a:t> </a:t>
            </a:r>
            <a:r>
              <a:rPr dirty="0" err="1"/>
              <a:t>dei</a:t>
            </a:r>
            <a:r>
              <a:rPr dirty="0"/>
              <a:t> </a:t>
            </a:r>
            <a:r>
              <a:rPr dirty="0" err="1"/>
              <a:t>giocatori</a:t>
            </a:r>
            <a:r>
              <a:rPr dirty="0"/>
              <a:t> del Liverpool</a:t>
            </a:r>
          </a:p>
        </p:txBody>
      </p:sp>
      <p:pic>
        <p:nvPicPr>
          <p:cNvPr id="421" name="Immagine 1" descr="Immagine 1"/>
          <p:cNvPicPr>
            <a:picLocks noChangeAspect="1"/>
          </p:cNvPicPr>
          <p:nvPr/>
        </p:nvPicPr>
        <p:blipFill>
          <a:blip r:embed="rId3"/>
          <a:stretch>
            <a:fillRect/>
          </a:stretch>
        </p:blipFill>
        <p:spPr>
          <a:xfrm>
            <a:off x="-305280" y="6389175"/>
            <a:ext cx="2538609" cy="1692406"/>
          </a:xfrm>
          <a:prstGeom prst="rect">
            <a:avLst/>
          </a:prstGeom>
          <a:ln w="12700">
            <a:miter lim="400000"/>
          </a:ln>
        </p:spPr>
      </p:pic>
      <p:pic>
        <p:nvPicPr>
          <p:cNvPr id="422" name="Immagine 2" descr="Immagine 2"/>
          <p:cNvPicPr>
            <a:picLocks noChangeAspect="1"/>
          </p:cNvPicPr>
          <p:nvPr/>
        </p:nvPicPr>
        <p:blipFill>
          <a:blip r:embed="rId4"/>
          <a:stretch>
            <a:fillRect/>
          </a:stretch>
        </p:blipFill>
        <p:spPr>
          <a:xfrm>
            <a:off x="10685717" y="7331403"/>
            <a:ext cx="2113210" cy="1267927"/>
          </a:xfrm>
          <a:prstGeom prst="rect">
            <a:avLst/>
          </a:prstGeom>
          <a:ln w="12700">
            <a:miter lim="400000"/>
          </a:ln>
        </p:spPr>
      </p:pic>
      <p:sp>
        <p:nvSpPr>
          <p:cNvPr id="423" name="A indebolire ulteriormente la posizione dei club fondatori della Super League ci sono state anche dichiarazioni contrarie da parte degli stessi tesserati dei club, che testimoniano la mancanza di una risposta organizzata.…"/>
          <p:cNvSpPr txBox="1"/>
          <p:nvPr/>
        </p:nvSpPr>
        <p:spPr>
          <a:xfrm>
            <a:off x="960895" y="1686412"/>
            <a:ext cx="11298264" cy="3118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2800">
                <a:latin typeface="BentonSans Light"/>
                <a:ea typeface="BentonSans Light"/>
                <a:cs typeface="BentonSans Light"/>
                <a:sym typeface="BentonSans Light"/>
              </a:defRPr>
            </a:pPr>
            <a:r>
              <a:rPr dirty="0"/>
              <a:t>A </a:t>
            </a:r>
            <a:r>
              <a:rPr dirty="0" err="1"/>
              <a:t>indebolire</a:t>
            </a:r>
            <a:r>
              <a:rPr dirty="0"/>
              <a:t> </a:t>
            </a:r>
            <a:r>
              <a:rPr dirty="0" err="1"/>
              <a:t>ulteriormente</a:t>
            </a:r>
            <a:r>
              <a:rPr dirty="0"/>
              <a:t> la </a:t>
            </a:r>
            <a:r>
              <a:rPr dirty="0" err="1"/>
              <a:t>posizione</a:t>
            </a:r>
            <a:r>
              <a:rPr dirty="0"/>
              <a:t> </a:t>
            </a:r>
            <a:r>
              <a:rPr dirty="0" err="1"/>
              <a:t>dei</a:t>
            </a:r>
            <a:r>
              <a:rPr dirty="0"/>
              <a:t> club </a:t>
            </a:r>
            <a:r>
              <a:rPr dirty="0" err="1"/>
              <a:t>fondatori</a:t>
            </a:r>
            <a:r>
              <a:rPr dirty="0"/>
              <a:t> </a:t>
            </a:r>
            <a:r>
              <a:rPr dirty="0" err="1"/>
              <a:t>della</a:t>
            </a:r>
            <a:r>
              <a:rPr dirty="0"/>
              <a:t> Super League ci </a:t>
            </a:r>
            <a:r>
              <a:rPr dirty="0" err="1"/>
              <a:t>sono</a:t>
            </a:r>
            <a:r>
              <a:rPr dirty="0"/>
              <a:t> state </a:t>
            </a:r>
            <a:r>
              <a:rPr dirty="0" err="1"/>
              <a:t>anche</a:t>
            </a:r>
            <a:r>
              <a:rPr dirty="0"/>
              <a:t> </a:t>
            </a:r>
            <a:r>
              <a:rPr dirty="0" err="1"/>
              <a:t>dichiarazioni</a:t>
            </a:r>
            <a:r>
              <a:rPr dirty="0"/>
              <a:t> </a:t>
            </a:r>
            <a:r>
              <a:rPr dirty="0" err="1"/>
              <a:t>contrarie</a:t>
            </a:r>
            <a:r>
              <a:rPr dirty="0"/>
              <a:t> da </a:t>
            </a:r>
            <a:r>
              <a:rPr dirty="0" err="1"/>
              <a:t>parte</a:t>
            </a:r>
            <a:r>
              <a:rPr dirty="0"/>
              <a:t> </a:t>
            </a:r>
            <a:r>
              <a:rPr dirty="0" err="1"/>
              <a:t>degli</a:t>
            </a:r>
            <a:r>
              <a:rPr dirty="0"/>
              <a:t> </a:t>
            </a:r>
            <a:r>
              <a:rPr dirty="0" err="1"/>
              <a:t>stessi</a:t>
            </a:r>
            <a:r>
              <a:rPr dirty="0"/>
              <a:t> </a:t>
            </a:r>
            <a:r>
              <a:rPr sz="2800" dirty="0" err="1">
                <a:latin typeface="BentonSans Bold" panose="02000503000000020004" pitchFamily="50" charset="0"/>
              </a:rPr>
              <a:t>tesserati</a:t>
            </a:r>
            <a:r>
              <a:rPr dirty="0"/>
              <a:t> </a:t>
            </a:r>
            <a:r>
              <a:rPr dirty="0" err="1"/>
              <a:t>dei</a:t>
            </a:r>
            <a:r>
              <a:rPr dirty="0"/>
              <a:t> club, </a:t>
            </a:r>
            <a:r>
              <a:rPr dirty="0" err="1"/>
              <a:t>che</a:t>
            </a:r>
            <a:r>
              <a:rPr dirty="0"/>
              <a:t> </a:t>
            </a:r>
            <a:r>
              <a:rPr dirty="0" err="1"/>
              <a:t>testimoniano</a:t>
            </a:r>
            <a:r>
              <a:rPr dirty="0"/>
              <a:t> la </a:t>
            </a:r>
            <a:r>
              <a:rPr dirty="0" err="1"/>
              <a:t>mancanza</a:t>
            </a:r>
            <a:r>
              <a:rPr dirty="0"/>
              <a:t> di una </a:t>
            </a:r>
            <a:r>
              <a:rPr dirty="0" err="1"/>
              <a:t>risposta</a:t>
            </a:r>
            <a:r>
              <a:rPr dirty="0"/>
              <a:t> </a:t>
            </a:r>
            <a:r>
              <a:rPr dirty="0" err="1"/>
              <a:t>organizzata</a:t>
            </a:r>
            <a:r>
              <a:rPr dirty="0"/>
              <a:t>.</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a:t>Due </a:t>
            </a:r>
            <a:r>
              <a:rPr dirty="0" err="1"/>
              <a:t>esempi</a:t>
            </a:r>
            <a:r>
              <a:rPr dirty="0"/>
              <a:t> </a:t>
            </a:r>
            <a:r>
              <a:rPr dirty="0" err="1"/>
              <a:t>lampanti</a:t>
            </a:r>
            <a:r>
              <a:rPr dirty="0"/>
              <a:t> </a:t>
            </a:r>
            <a:r>
              <a:rPr dirty="0" err="1"/>
              <a:t>sono</a:t>
            </a:r>
            <a:r>
              <a:rPr dirty="0"/>
              <a:t> state le </a:t>
            </a:r>
            <a:r>
              <a:rPr dirty="0" err="1"/>
              <a:t>dichiarazioni</a:t>
            </a:r>
            <a:r>
              <a:rPr dirty="0"/>
              <a:t> </a:t>
            </a:r>
            <a:r>
              <a:rPr dirty="0" err="1"/>
              <a:t>dell’allenatore</a:t>
            </a:r>
            <a:r>
              <a:rPr dirty="0"/>
              <a:t> del Manchester City Pep Guardiola e </a:t>
            </a:r>
            <a:r>
              <a:rPr dirty="0" err="1"/>
              <a:t>dei</a:t>
            </a:r>
            <a:r>
              <a:rPr dirty="0"/>
              <a:t> </a:t>
            </a:r>
            <a:r>
              <a:rPr dirty="0" err="1"/>
              <a:t>giocatori</a:t>
            </a:r>
            <a:r>
              <a:rPr dirty="0"/>
              <a:t> del Liverpool</a:t>
            </a:r>
          </a:p>
        </p:txBody>
      </p:sp>
      <p:pic>
        <p:nvPicPr>
          <p:cNvPr id="16" name="pasted-image.pdf">
            <a:extLst>
              <a:ext uri="{FF2B5EF4-FFF2-40B4-BE49-F238E27FC236}">
                <a16:creationId xmlns:a16="http://schemas.microsoft.com/office/drawing/2014/main" id="{65399CD3-7255-42A2-AB64-DEC788C4141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428" name="Group 132"/>
          <p:cNvGrpSpPr/>
          <p:nvPr/>
        </p:nvGrpSpPr>
        <p:grpSpPr>
          <a:xfrm>
            <a:off x="11975124" y="292067"/>
            <a:ext cx="593479" cy="593481"/>
            <a:chOff x="0" y="-1"/>
            <a:chExt cx="593477" cy="593480"/>
          </a:xfrm>
        </p:grpSpPr>
        <p:sp>
          <p:nvSpPr>
            <p:cNvPr id="426"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27"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429"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431"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Il calcio dei calciatori</a:t>
            </a:r>
          </a:p>
        </p:txBody>
      </p:sp>
      <p:sp>
        <p:nvSpPr>
          <p:cNvPr id="432" name="Shape 129"/>
          <p:cNvSpPr/>
          <p:nvPr/>
        </p:nvSpPr>
        <p:spPr>
          <a:xfrm flipV="1">
            <a:off x="4822521" y="556320"/>
            <a:ext cx="6864457" cy="32488"/>
          </a:xfrm>
          <a:prstGeom prst="line">
            <a:avLst/>
          </a:prstGeom>
          <a:ln w="38100">
            <a:solidFill>
              <a:srgbClr val="47ABDC"/>
            </a:solidFill>
            <a:miter lim="400000"/>
          </a:ln>
        </p:spPr>
        <p:txBody>
          <a:bodyPr lIns="45718" tIns="45718" rIns="45718" bIns="45718"/>
          <a:lstStyle/>
          <a:p>
            <a:endParaRPr/>
          </a:p>
        </p:txBody>
      </p:sp>
      <p:sp>
        <p:nvSpPr>
          <p:cNvPr id="433"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434"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435" name="CasellaDiTesto 15"/>
          <p:cNvSpPr txBox="1"/>
          <p:nvPr/>
        </p:nvSpPr>
        <p:spPr>
          <a:xfrm>
            <a:off x="621799" y="1842018"/>
            <a:ext cx="11761202" cy="4401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800">
                <a:latin typeface="BentonSans Light"/>
                <a:ea typeface="BentonSans Light"/>
                <a:cs typeface="BentonSans Light"/>
                <a:sym typeface="BentonSans Light"/>
              </a:defRPr>
            </a:pPr>
            <a:r>
              <a:rPr lang="it-IT" dirty="0" err="1"/>
              <a:t>Q</a:t>
            </a:r>
            <a:r>
              <a:rPr dirty="0" err="1"/>
              <a:t>uesta</a:t>
            </a:r>
            <a:r>
              <a:rPr dirty="0"/>
              <a:t> </a:t>
            </a:r>
            <a:r>
              <a:rPr dirty="0" err="1"/>
              <a:t>mancanza</a:t>
            </a:r>
            <a:r>
              <a:rPr lang="it-IT" dirty="0"/>
              <a:t> colpisce</a:t>
            </a:r>
            <a:r>
              <a:rPr dirty="0"/>
              <a:t> </a:t>
            </a:r>
            <a:r>
              <a:rPr dirty="0" err="1"/>
              <a:t>anche</a:t>
            </a:r>
            <a:r>
              <a:rPr dirty="0"/>
              <a:t> </a:t>
            </a:r>
            <a:r>
              <a:rPr dirty="0" err="1"/>
              <a:t>perché</a:t>
            </a:r>
            <a:r>
              <a:rPr dirty="0"/>
              <a:t> </a:t>
            </a:r>
            <a:r>
              <a:rPr dirty="0" err="1"/>
              <a:t>molti</a:t>
            </a:r>
            <a:r>
              <a:rPr dirty="0"/>
              <a:t> ex </a:t>
            </a:r>
            <a:r>
              <a:rPr dirty="0" err="1"/>
              <a:t>calciatori</a:t>
            </a:r>
            <a:r>
              <a:rPr dirty="0"/>
              <a:t> </a:t>
            </a:r>
            <a:r>
              <a:rPr dirty="0" err="1"/>
              <a:t>che</a:t>
            </a:r>
            <a:r>
              <a:rPr dirty="0"/>
              <a:t> </a:t>
            </a:r>
            <a:r>
              <a:rPr dirty="0" err="1"/>
              <a:t>hanno</a:t>
            </a:r>
            <a:r>
              <a:rPr dirty="0"/>
              <a:t> </a:t>
            </a:r>
            <a:r>
              <a:rPr dirty="0" err="1"/>
              <a:t>fatto</a:t>
            </a:r>
            <a:r>
              <a:rPr dirty="0"/>
              <a:t> la </a:t>
            </a:r>
            <a:r>
              <a:rPr dirty="0" err="1"/>
              <a:t>storia</a:t>
            </a:r>
            <a:r>
              <a:rPr dirty="0"/>
              <a:t> </a:t>
            </a:r>
            <a:r>
              <a:rPr dirty="0" err="1"/>
              <a:t>dei</a:t>
            </a:r>
            <a:r>
              <a:rPr dirty="0"/>
              <a:t> club </a:t>
            </a:r>
            <a:r>
              <a:rPr dirty="0" err="1"/>
              <a:t>fondatori</a:t>
            </a:r>
            <a:r>
              <a:rPr dirty="0"/>
              <a:t> </a:t>
            </a:r>
            <a:r>
              <a:rPr dirty="0" err="1"/>
              <a:t>della</a:t>
            </a:r>
            <a:r>
              <a:rPr dirty="0"/>
              <a:t> Super League </a:t>
            </a:r>
            <a:r>
              <a:rPr lang="it-IT" dirty="0"/>
              <a:t>ricoprono tutt’ora un ruolo ne</a:t>
            </a:r>
            <a:r>
              <a:rPr dirty="0" err="1"/>
              <a:t>lle</a:t>
            </a:r>
            <a:r>
              <a:rPr dirty="0"/>
              <a:t> </a:t>
            </a:r>
            <a:r>
              <a:rPr dirty="0" err="1"/>
              <a:t>società</a:t>
            </a:r>
            <a:r>
              <a:rPr dirty="0"/>
              <a:t>, in </a:t>
            </a:r>
            <a:r>
              <a:rPr dirty="0" err="1"/>
              <a:t>alcuni</a:t>
            </a:r>
            <a:r>
              <a:rPr dirty="0"/>
              <a:t> </a:t>
            </a:r>
            <a:r>
              <a:rPr dirty="0" err="1"/>
              <a:t>casi</a:t>
            </a:r>
            <a:r>
              <a:rPr dirty="0"/>
              <a:t> </a:t>
            </a:r>
            <a:r>
              <a:rPr lang="it-IT" dirty="0"/>
              <a:t>anche ruoli</a:t>
            </a:r>
            <a:r>
              <a:rPr dirty="0"/>
              <a:t> d</a:t>
            </a:r>
            <a:r>
              <a:rPr lang="it-IT" dirty="0"/>
              <a:t>a</a:t>
            </a:r>
            <a:r>
              <a:rPr dirty="0"/>
              <a:t> </a:t>
            </a:r>
            <a:r>
              <a:rPr dirty="0" err="1"/>
              <a:t>dirigenti</a:t>
            </a:r>
            <a:r>
              <a:rPr dirty="0"/>
              <a:t>.</a:t>
            </a: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r>
              <a:rPr dirty="0"/>
              <a:t>E </a:t>
            </a:r>
            <a:r>
              <a:rPr dirty="0" err="1"/>
              <a:t>infatti</a:t>
            </a:r>
            <a:r>
              <a:rPr dirty="0"/>
              <a:t> </a:t>
            </a:r>
            <a:r>
              <a:rPr dirty="0" err="1"/>
              <a:t>i</a:t>
            </a:r>
            <a:r>
              <a:rPr dirty="0"/>
              <a:t> </a:t>
            </a:r>
            <a:r>
              <a:rPr dirty="0" err="1"/>
              <a:t>tifosi</a:t>
            </a:r>
            <a:r>
              <a:rPr dirty="0"/>
              <a:t> </a:t>
            </a:r>
            <a:r>
              <a:rPr dirty="0" err="1"/>
              <a:t>dell’Inter</a:t>
            </a:r>
            <a:r>
              <a:rPr dirty="0"/>
              <a:t> </a:t>
            </a:r>
            <a:r>
              <a:rPr dirty="0" err="1"/>
              <a:t>delusi</a:t>
            </a:r>
            <a:r>
              <a:rPr dirty="0"/>
              <a:t> </a:t>
            </a:r>
            <a:r>
              <a:rPr dirty="0" err="1"/>
              <a:t>hanno</a:t>
            </a:r>
            <a:r>
              <a:rPr dirty="0"/>
              <a:t> </a:t>
            </a:r>
            <a:r>
              <a:rPr dirty="0" err="1"/>
              <a:t>deciso</a:t>
            </a:r>
            <a:r>
              <a:rPr dirty="0"/>
              <a:t> di </a:t>
            </a:r>
            <a:r>
              <a:rPr dirty="0" err="1"/>
              <a:t>scrivere</a:t>
            </a:r>
            <a:r>
              <a:rPr dirty="0"/>
              <a:t> proprio ad Javier Zanetti, ex capitano e </a:t>
            </a:r>
            <a:r>
              <a:rPr dirty="0" err="1"/>
              <a:t>attuale</a:t>
            </a:r>
            <a:r>
              <a:rPr dirty="0"/>
              <a:t> </a:t>
            </a:r>
            <a:r>
              <a:rPr dirty="0" err="1"/>
              <a:t>vicepresidente</a:t>
            </a:r>
            <a:r>
              <a:rPr dirty="0"/>
              <a:t> del club, per </a:t>
            </a:r>
            <a:r>
              <a:rPr dirty="0" err="1"/>
              <a:t>manifestare</a:t>
            </a:r>
            <a:r>
              <a:rPr dirty="0"/>
              <a:t> il proprio </a:t>
            </a:r>
            <a:r>
              <a:rPr dirty="0" err="1"/>
              <a:t>scontento</a:t>
            </a:r>
            <a:r>
              <a:rPr dirty="0"/>
              <a:t>.</a:t>
            </a: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r>
              <a:rPr dirty="0"/>
              <a:t>			</a:t>
            </a: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p:txBody>
      </p:sp>
      <p:pic>
        <p:nvPicPr>
          <p:cNvPr id="13" name="pasted-image.pdf">
            <a:extLst>
              <a:ext uri="{FF2B5EF4-FFF2-40B4-BE49-F238E27FC236}">
                <a16:creationId xmlns:a16="http://schemas.microsoft.com/office/drawing/2014/main" id="{6FF2F1DD-D713-46CD-90A1-01F0E78862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440" name="Group 132"/>
          <p:cNvGrpSpPr/>
          <p:nvPr/>
        </p:nvGrpSpPr>
        <p:grpSpPr>
          <a:xfrm>
            <a:off x="11975124" y="292067"/>
            <a:ext cx="593479" cy="593481"/>
            <a:chOff x="0" y="-1"/>
            <a:chExt cx="593477" cy="593480"/>
          </a:xfrm>
        </p:grpSpPr>
        <p:sp>
          <p:nvSpPr>
            <p:cNvPr id="438"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39"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441"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443"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Il calcio dei calciatori</a:t>
            </a:r>
          </a:p>
        </p:txBody>
      </p:sp>
      <p:sp>
        <p:nvSpPr>
          <p:cNvPr id="444" name="Shape 129"/>
          <p:cNvSpPr/>
          <p:nvPr/>
        </p:nvSpPr>
        <p:spPr>
          <a:xfrm flipV="1">
            <a:off x="4822521" y="556320"/>
            <a:ext cx="6864457" cy="32488"/>
          </a:xfrm>
          <a:prstGeom prst="line">
            <a:avLst/>
          </a:prstGeom>
          <a:ln w="38100">
            <a:solidFill>
              <a:srgbClr val="47ABDC"/>
            </a:solidFill>
            <a:miter lim="400000"/>
          </a:ln>
        </p:spPr>
        <p:txBody>
          <a:bodyPr lIns="45718" tIns="45718" rIns="45718" bIns="45718"/>
          <a:lstStyle/>
          <a:p>
            <a:endParaRPr/>
          </a:p>
        </p:txBody>
      </p:sp>
      <p:sp>
        <p:nvSpPr>
          <p:cNvPr id="445"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446"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447" name="CasellaDiTesto 15"/>
          <p:cNvSpPr txBox="1"/>
          <p:nvPr/>
        </p:nvSpPr>
        <p:spPr>
          <a:xfrm>
            <a:off x="812434" y="927782"/>
            <a:ext cx="10624023" cy="6986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a:p>
            <a:pPr algn="just">
              <a:defRPr sz="2800">
                <a:latin typeface="BentonSans Light"/>
                <a:ea typeface="BentonSans Light"/>
                <a:cs typeface="BentonSans Light"/>
                <a:sym typeface="BentonSans Light"/>
              </a:defRPr>
            </a:pPr>
            <a:r>
              <a:rPr dirty="0"/>
              <a:t>Il Milan non ha </a:t>
            </a:r>
            <a:r>
              <a:rPr dirty="0" err="1"/>
              <a:t>fatto</a:t>
            </a:r>
            <a:r>
              <a:rPr dirty="0"/>
              <a:t> </a:t>
            </a:r>
            <a:r>
              <a:rPr dirty="0" err="1"/>
              <a:t>esporre</a:t>
            </a:r>
            <a:r>
              <a:rPr dirty="0"/>
              <a:t> Paolo </a:t>
            </a:r>
            <a:r>
              <a:rPr dirty="0" err="1"/>
              <a:t>Maldini</a:t>
            </a:r>
            <a:r>
              <a:rPr dirty="0"/>
              <a:t>, </a:t>
            </a:r>
            <a:r>
              <a:rPr dirty="0" err="1"/>
              <a:t>anche</a:t>
            </a:r>
            <a:r>
              <a:rPr dirty="0"/>
              <a:t> </a:t>
            </a:r>
            <a:r>
              <a:rPr dirty="0" err="1"/>
              <a:t>lui</a:t>
            </a:r>
            <a:r>
              <a:rPr dirty="0"/>
              <a:t> </a:t>
            </a:r>
            <a:r>
              <a:rPr dirty="0" err="1"/>
              <a:t>storico</a:t>
            </a:r>
            <a:r>
              <a:rPr dirty="0"/>
              <a:t> capitano del club e </a:t>
            </a:r>
            <a:r>
              <a:rPr dirty="0" err="1"/>
              <a:t>attuale</a:t>
            </a:r>
            <a:r>
              <a:rPr dirty="0"/>
              <a:t> </a:t>
            </a:r>
            <a:r>
              <a:rPr dirty="0" err="1"/>
              <a:t>direttore</a:t>
            </a:r>
            <a:r>
              <a:rPr dirty="0"/>
              <a:t> </a:t>
            </a:r>
            <a:r>
              <a:rPr dirty="0" err="1"/>
              <a:t>tecnico</a:t>
            </a:r>
            <a:r>
              <a:rPr dirty="0"/>
              <a:t>, </a:t>
            </a:r>
            <a:r>
              <a:rPr dirty="0" err="1"/>
              <a:t>che</a:t>
            </a:r>
            <a:r>
              <a:rPr dirty="0"/>
              <a:t> il 21 </a:t>
            </a:r>
            <a:r>
              <a:rPr dirty="0" err="1"/>
              <a:t>aprile</a:t>
            </a:r>
            <a:r>
              <a:rPr dirty="0"/>
              <a:t> ha </a:t>
            </a:r>
            <a:r>
              <a:rPr dirty="0" err="1"/>
              <a:t>dichiarato</a:t>
            </a:r>
            <a:r>
              <a:rPr dirty="0"/>
              <a:t>:</a:t>
            </a:r>
          </a:p>
          <a:p>
            <a:pPr algn="just">
              <a:defRPr sz="2800">
                <a:latin typeface="BentonSans Light"/>
                <a:ea typeface="BentonSans Light"/>
                <a:cs typeface="BentonSans Light"/>
                <a:sym typeface="BentonSans Light"/>
              </a:defRPr>
            </a:pPr>
            <a:endParaRPr dirty="0"/>
          </a:p>
          <a:p>
            <a:pPr algn="just">
              <a:defRPr sz="2800">
                <a:latin typeface="BentonSans Light"/>
                <a:ea typeface="BentonSans Light"/>
                <a:cs typeface="BentonSans Light"/>
                <a:sym typeface="BentonSans Light"/>
              </a:defRPr>
            </a:pPr>
            <a:endParaRPr dirty="0"/>
          </a:p>
          <a:p>
            <a:pPr algn="just">
              <a:defRPr sz="2800">
                <a:latin typeface="BentonSans Light"/>
                <a:ea typeface="BentonSans Light"/>
                <a:cs typeface="BentonSans Light"/>
                <a:sym typeface="BentonSans Light"/>
              </a:defRPr>
            </a:pPr>
            <a:endParaRPr dirty="0"/>
          </a:p>
          <a:p>
            <a:pPr algn="just">
              <a:defRPr sz="2800">
                <a:latin typeface="BentonSans Light"/>
                <a:ea typeface="BentonSans Light"/>
                <a:cs typeface="BentonSans Light"/>
                <a:sym typeface="BentonSans Light"/>
              </a:defRPr>
            </a:pPr>
            <a:endParaRPr dirty="0"/>
          </a:p>
          <a:p>
            <a:pPr algn="just">
              <a:defRPr sz="2800">
                <a:latin typeface="BentonSans Light"/>
                <a:ea typeface="BentonSans Light"/>
                <a:cs typeface="BentonSans Light"/>
                <a:sym typeface="BentonSans Light"/>
              </a:defRPr>
            </a:pPr>
            <a:endParaRPr lang="it-IT" dirty="0"/>
          </a:p>
          <a:p>
            <a:pPr algn="just">
              <a:defRPr sz="2800">
                <a:latin typeface="BentonSans Light"/>
                <a:ea typeface="BentonSans Light"/>
                <a:cs typeface="BentonSans Light"/>
                <a:sym typeface="BentonSans Light"/>
              </a:defRPr>
            </a:pPr>
            <a:r>
              <a:rPr dirty="0"/>
              <a:t>“Non </a:t>
            </a:r>
            <a:r>
              <a:rPr dirty="0" err="1"/>
              <a:t>sono</a:t>
            </a:r>
            <a:r>
              <a:rPr dirty="0"/>
              <a:t> </a:t>
            </a:r>
            <a:r>
              <a:rPr dirty="0" err="1"/>
              <a:t>mai</a:t>
            </a:r>
            <a:r>
              <a:rPr dirty="0"/>
              <a:t> </a:t>
            </a:r>
            <a:r>
              <a:rPr dirty="0" err="1"/>
              <a:t>stato</a:t>
            </a:r>
            <a:r>
              <a:rPr dirty="0"/>
              <a:t> </a:t>
            </a:r>
            <a:r>
              <a:rPr dirty="0" err="1"/>
              <a:t>coinvolto</a:t>
            </a:r>
            <a:r>
              <a:rPr dirty="0"/>
              <a:t> </a:t>
            </a:r>
            <a:r>
              <a:rPr dirty="0" err="1"/>
              <a:t>nelle</a:t>
            </a:r>
            <a:r>
              <a:rPr dirty="0"/>
              <a:t> </a:t>
            </a:r>
            <a:r>
              <a:rPr dirty="0" err="1"/>
              <a:t>discussioni</a:t>
            </a:r>
            <a:r>
              <a:rPr dirty="0"/>
              <a:t> </a:t>
            </a:r>
            <a:r>
              <a:rPr dirty="0" err="1"/>
              <a:t>che</a:t>
            </a:r>
            <a:r>
              <a:rPr dirty="0"/>
              <a:t> </a:t>
            </a:r>
            <a:r>
              <a:rPr dirty="0" err="1"/>
              <a:t>riguardavano</a:t>
            </a:r>
            <a:r>
              <a:rPr dirty="0"/>
              <a:t> la Super League. Ho </a:t>
            </a:r>
            <a:r>
              <a:rPr dirty="0" err="1"/>
              <a:t>saputo</a:t>
            </a:r>
            <a:r>
              <a:rPr dirty="0"/>
              <a:t> </a:t>
            </a:r>
            <a:r>
              <a:rPr dirty="0" err="1"/>
              <a:t>tutto</a:t>
            </a:r>
            <a:r>
              <a:rPr dirty="0"/>
              <a:t> </a:t>
            </a:r>
            <a:r>
              <a:rPr dirty="0" err="1"/>
              <a:t>domenica</a:t>
            </a:r>
            <a:r>
              <a:rPr dirty="0"/>
              <a:t> sera come tutti </a:t>
            </a:r>
            <a:r>
              <a:rPr dirty="0" err="1"/>
              <a:t>voi</a:t>
            </a:r>
            <a:r>
              <a:rPr dirty="0"/>
              <a:t>. </a:t>
            </a:r>
            <a:r>
              <a:rPr dirty="0" err="1"/>
              <a:t>Questo</a:t>
            </a:r>
            <a:r>
              <a:rPr dirty="0"/>
              <a:t> </a:t>
            </a:r>
            <a:r>
              <a:rPr dirty="0" err="1"/>
              <a:t>però</a:t>
            </a:r>
            <a:r>
              <a:rPr dirty="0"/>
              <a:t> non mi </a:t>
            </a:r>
            <a:r>
              <a:rPr dirty="0" err="1"/>
              <a:t>esenta</a:t>
            </a:r>
            <a:r>
              <a:rPr dirty="0"/>
              <a:t> </a:t>
            </a:r>
            <a:r>
              <a:rPr dirty="0" err="1"/>
              <a:t>dalla</a:t>
            </a:r>
            <a:r>
              <a:rPr dirty="0"/>
              <a:t> </a:t>
            </a:r>
            <a:r>
              <a:rPr dirty="0" err="1"/>
              <a:t>responsabilità</a:t>
            </a:r>
            <a:r>
              <a:rPr dirty="0"/>
              <a:t> e </a:t>
            </a:r>
            <a:r>
              <a:rPr dirty="0" err="1"/>
              <a:t>dalle</a:t>
            </a:r>
            <a:r>
              <a:rPr dirty="0"/>
              <a:t> </a:t>
            </a:r>
            <a:r>
              <a:rPr dirty="0" err="1"/>
              <a:t>necessità</a:t>
            </a:r>
            <a:r>
              <a:rPr dirty="0"/>
              <a:t> di </a:t>
            </a:r>
            <a:r>
              <a:rPr dirty="0" err="1"/>
              <a:t>dovermi</a:t>
            </a:r>
            <a:r>
              <a:rPr dirty="0"/>
              <a:t> </a:t>
            </a:r>
            <a:r>
              <a:rPr dirty="0" err="1"/>
              <a:t>scusare</a:t>
            </a:r>
            <a:r>
              <a:rPr dirty="0"/>
              <a:t> con </a:t>
            </a:r>
            <a:r>
              <a:rPr dirty="0" err="1"/>
              <a:t>i</a:t>
            </a:r>
            <a:r>
              <a:rPr dirty="0"/>
              <a:t> </a:t>
            </a:r>
            <a:r>
              <a:rPr dirty="0" err="1"/>
              <a:t>tifosi</a:t>
            </a:r>
            <a:r>
              <a:rPr dirty="0"/>
              <a:t> </a:t>
            </a:r>
            <a:r>
              <a:rPr dirty="0" err="1"/>
              <a:t>che</a:t>
            </a:r>
            <a:r>
              <a:rPr dirty="0"/>
              <a:t> </a:t>
            </a:r>
            <a:r>
              <a:rPr dirty="0" err="1"/>
              <a:t>si</a:t>
            </a:r>
            <a:r>
              <a:rPr dirty="0"/>
              <a:t> </a:t>
            </a:r>
            <a:r>
              <a:rPr dirty="0" err="1"/>
              <a:t>sono</a:t>
            </a:r>
            <a:r>
              <a:rPr dirty="0"/>
              <a:t> </a:t>
            </a:r>
            <a:r>
              <a:rPr dirty="0" err="1"/>
              <a:t>sentiti</a:t>
            </a:r>
            <a:r>
              <a:rPr dirty="0"/>
              <a:t> </a:t>
            </a:r>
            <a:r>
              <a:rPr dirty="0" err="1"/>
              <a:t>traditi</a:t>
            </a:r>
            <a:r>
              <a:rPr dirty="0"/>
              <a:t> </a:t>
            </a:r>
            <a:r>
              <a:rPr dirty="0" err="1"/>
              <a:t>nei</a:t>
            </a:r>
            <a:r>
              <a:rPr dirty="0"/>
              <a:t> </a:t>
            </a:r>
            <a:r>
              <a:rPr dirty="0" err="1"/>
              <a:t>principi</a:t>
            </a:r>
            <a:r>
              <a:rPr dirty="0"/>
              <a:t> </a:t>
            </a:r>
            <a:r>
              <a:rPr dirty="0" err="1"/>
              <a:t>fondamentali</a:t>
            </a:r>
            <a:r>
              <a:rPr dirty="0"/>
              <a:t> </a:t>
            </a:r>
            <a:r>
              <a:rPr dirty="0" err="1"/>
              <a:t>nello</a:t>
            </a:r>
            <a:r>
              <a:rPr dirty="0"/>
              <a:t> sport </a:t>
            </a:r>
            <a:r>
              <a:rPr dirty="0" err="1"/>
              <a:t>che</a:t>
            </a:r>
            <a:r>
              <a:rPr dirty="0"/>
              <a:t> il Milan ha sempre </a:t>
            </a:r>
            <a:r>
              <a:rPr dirty="0" err="1"/>
              <a:t>rispettat</a:t>
            </a:r>
            <a:r>
              <a:rPr lang="it-IT" dirty="0"/>
              <a:t>o”.</a:t>
            </a:r>
            <a:endParaRPr dirty="0">
              <a:latin typeface="+mn-lt"/>
              <a:ea typeface="+mn-ea"/>
              <a:cs typeface="+mn-cs"/>
              <a:sym typeface="Helvetica"/>
            </a:endParaRPr>
          </a:p>
          <a:p>
            <a:pPr algn="just">
              <a:defRPr sz="2800">
                <a:latin typeface="BentonSans Light"/>
                <a:ea typeface="BentonSans Light"/>
                <a:cs typeface="BentonSans Light"/>
                <a:sym typeface="BentonSans Light"/>
              </a:defRPr>
            </a:pPr>
            <a:endParaRPr dirty="0">
              <a:latin typeface="+mn-lt"/>
              <a:ea typeface="+mn-ea"/>
              <a:cs typeface="+mn-cs"/>
              <a:sym typeface="Helvetica"/>
            </a:endParaRPr>
          </a:p>
        </p:txBody>
      </p:sp>
      <p:pic>
        <p:nvPicPr>
          <p:cNvPr id="448" name="Immagine 3" descr="Immagine 3"/>
          <p:cNvPicPr>
            <a:picLocks noChangeAspect="1"/>
          </p:cNvPicPr>
          <p:nvPr/>
        </p:nvPicPr>
        <p:blipFill>
          <a:blip r:embed="rId3"/>
          <a:stretch>
            <a:fillRect/>
          </a:stretch>
        </p:blipFill>
        <p:spPr>
          <a:xfrm>
            <a:off x="9269956" y="3089872"/>
            <a:ext cx="1731392" cy="1872952"/>
          </a:xfrm>
          <a:prstGeom prst="rect">
            <a:avLst/>
          </a:prstGeom>
          <a:ln w="12700">
            <a:miter lim="400000"/>
          </a:ln>
        </p:spPr>
      </p:pic>
      <p:pic>
        <p:nvPicPr>
          <p:cNvPr id="14" name="pasted-image.pdf">
            <a:extLst>
              <a:ext uri="{FF2B5EF4-FFF2-40B4-BE49-F238E27FC236}">
                <a16:creationId xmlns:a16="http://schemas.microsoft.com/office/drawing/2014/main" id="{1850511F-4781-48A4-BD3C-F2C910E2C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453" name="Group 132"/>
          <p:cNvGrpSpPr/>
          <p:nvPr/>
        </p:nvGrpSpPr>
        <p:grpSpPr>
          <a:xfrm>
            <a:off x="11975124" y="292067"/>
            <a:ext cx="593479" cy="593481"/>
            <a:chOff x="0" y="-1"/>
            <a:chExt cx="593477" cy="593480"/>
          </a:xfrm>
        </p:grpSpPr>
        <p:sp>
          <p:nvSpPr>
            <p:cNvPr id="451"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52"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454"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456"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Il calcio dei calciatori</a:t>
            </a:r>
          </a:p>
        </p:txBody>
      </p:sp>
      <p:sp>
        <p:nvSpPr>
          <p:cNvPr id="457" name="Shape 129"/>
          <p:cNvSpPr/>
          <p:nvPr/>
        </p:nvSpPr>
        <p:spPr>
          <a:xfrm flipV="1">
            <a:off x="4822521" y="556320"/>
            <a:ext cx="6864457" cy="32488"/>
          </a:xfrm>
          <a:prstGeom prst="line">
            <a:avLst/>
          </a:prstGeom>
          <a:ln w="38100">
            <a:solidFill>
              <a:srgbClr val="47ABDC"/>
            </a:solidFill>
            <a:miter lim="400000"/>
          </a:ln>
        </p:spPr>
        <p:txBody>
          <a:bodyPr lIns="45718" tIns="45718" rIns="45718" bIns="45718"/>
          <a:lstStyle/>
          <a:p>
            <a:endParaRPr/>
          </a:p>
        </p:txBody>
      </p:sp>
      <p:sp>
        <p:nvSpPr>
          <p:cNvPr id="458"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459"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460" name="CasellaDiTesto 15"/>
          <p:cNvSpPr txBox="1"/>
          <p:nvPr/>
        </p:nvSpPr>
        <p:spPr>
          <a:xfrm>
            <a:off x="812434" y="927782"/>
            <a:ext cx="10624023" cy="82791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r>
              <a:rPr dirty="0"/>
              <a:t>Il </a:t>
            </a:r>
            <a:r>
              <a:rPr dirty="0" err="1"/>
              <a:t>fatto</a:t>
            </a:r>
            <a:r>
              <a:rPr dirty="0"/>
              <a:t> </a:t>
            </a:r>
            <a:r>
              <a:rPr dirty="0" err="1"/>
              <a:t>che</a:t>
            </a:r>
            <a:r>
              <a:rPr dirty="0"/>
              <a:t> </a:t>
            </a:r>
            <a:r>
              <a:rPr dirty="0" err="1"/>
              <a:t>praticamente</a:t>
            </a:r>
            <a:r>
              <a:rPr dirty="0"/>
              <a:t> tutti </a:t>
            </a:r>
            <a:r>
              <a:rPr dirty="0" err="1"/>
              <a:t>i</a:t>
            </a:r>
            <a:r>
              <a:rPr dirty="0"/>
              <a:t> </a:t>
            </a:r>
            <a:r>
              <a:rPr dirty="0" err="1"/>
              <a:t>calciatori</a:t>
            </a:r>
            <a:r>
              <a:rPr dirty="0"/>
              <a:t> e</a:t>
            </a:r>
            <a:r>
              <a:rPr lang="it-IT" dirty="0"/>
              <a:t>d</a:t>
            </a:r>
            <a:r>
              <a:rPr dirty="0"/>
              <a:t> ex </a:t>
            </a:r>
            <a:r>
              <a:rPr dirty="0" err="1"/>
              <a:t>calciatori</a:t>
            </a:r>
            <a:r>
              <a:rPr dirty="0"/>
              <a:t> </a:t>
            </a:r>
            <a:r>
              <a:rPr dirty="0" err="1"/>
              <a:t>coinvolti</a:t>
            </a:r>
            <a:r>
              <a:rPr dirty="0"/>
              <a:t> </a:t>
            </a:r>
            <a:r>
              <a:rPr dirty="0" err="1"/>
              <a:t>si</a:t>
            </a:r>
            <a:r>
              <a:rPr dirty="0"/>
              <a:t> </a:t>
            </a:r>
            <a:r>
              <a:rPr dirty="0" err="1"/>
              <a:t>siano</a:t>
            </a:r>
            <a:r>
              <a:rPr dirty="0"/>
              <a:t> </a:t>
            </a:r>
            <a:r>
              <a:rPr dirty="0" err="1"/>
              <a:t>espressi</a:t>
            </a:r>
            <a:r>
              <a:rPr dirty="0"/>
              <a:t> </a:t>
            </a:r>
            <a:r>
              <a:rPr dirty="0" err="1"/>
              <a:t>contro</a:t>
            </a:r>
            <a:r>
              <a:rPr dirty="0"/>
              <a:t> la Super League e </a:t>
            </a:r>
            <a:r>
              <a:rPr dirty="0" err="1"/>
              <a:t>che</a:t>
            </a:r>
            <a:r>
              <a:rPr dirty="0"/>
              <a:t> </a:t>
            </a:r>
            <a:r>
              <a:rPr dirty="0" err="1"/>
              <a:t>molti</a:t>
            </a:r>
            <a:r>
              <a:rPr dirty="0"/>
              <a:t> </a:t>
            </a:r>
            <a:r>
              <a:rPr dirty="0" err="1"/>
              <a:t>abbiano</a:t>
            </a:r>
            <a:r>
              <a:rPr dirty="0"/>
              <a:t> </a:t>
            </a:r>
            <a:r>
              <a:rPr dirty="0" err="1"/>
              <a:t>utilizzato</a:t>
            </a:r>
            <a:r>
              <a:rPr dirty="0"/>
              <a:t> il frame calcio </a:t>
            </a:r>
            <a:r>
              <a:rPr dirty="0" err="1"/>
              <a:t>dei</a:t>
            </a:r>
            <a:r>
              <a:rPr dirty="0"/>
              <a:t> </a:t>
            </a:r>
            <a:r>
              <a:rPr dirty="0" err="1"/>
              <a:t>tifosi</a:t>
            </a:r>
            <a:r>
              <a:rPr dirty="0"/>
              <a:t> vs calcio </a:t>
            </a:r>
            <a:r>
              <a:rPr dirty="0" err="1"/>
              <a:t>delle</a:t>
            </a:r>
            <a:r>
              <a:rPr dirty="0"/>
              <a:t> elite, ha </a:t>
            </a:r>
            <a:r>
              <a:rPr dirty="0" err="1"/>
              <a:t>rafforzato</a:t>
            </a:r>
            <a:r>
              <a:rPr dirty="0"/>
              <a:t> 						</a:t>
            </a:r>
            <a:r>
              <a:rPr lang="it-IT" dirty="0"/>
              <a:t>		</a:t>
            </a:r>
            <a:r>
              <a:rPr dirty="0"/>
              <a:t>la </a:t>
            </a:r>
            <a:r>
              <a:rPr dirty="0" err="1"/>
              <a:t>percezione</a:t>
            </a:r>
            <a:r>
              <a:rPr dirty="0"/>
              <a:t> di una </a:t>
            </a:r>
            <a:r>
              <a:rPr sz="2800" dirty="0" err="1">
                <a:latin typeface="BentonSans Bold" panose="02000503000000020004" pitchFamily="50" charset="0"/>
              </a:rPr>
              <a:t>vicinanza</a:t>
            </a:r>
            <a:r>
              <a:rPr sz="2800" dirty="0">
                <a:latin typeface="BentonSans Bold" panose="02000503000000020004" pitchFamily="50" charset="0"/>
              </a:rPr>
              <a:t> d</a:t>
            </a:r>
            <a:r>
              <a:rPr lang="it-IT" sz="2800" dirty="0">
                <a:latin typeface="BentonSans Bold" panose="02000503000000020004" pitchFamily="50" charset="0"/>
              </a:rPr>
              <a:t>i 			</a:t>
            </a:r>
            <a:r>
              <a:rPr sz="2800" dirty="0">
                <a:latin typeface="BentonSans Bold" panose="02000503000000020004" pitchFamily="50" charset="0"/>
              </a:rPr>
              <a:t>						</a:t>
            </a:r>
            <a:r>
              <a:rPr sz="2800" dirty="0" err="1">
                <a:latin typeface="BentonSans Bold" panose="02000503000000020004" pitchFamily="50" charset="0"/>
              </a:rPr>
              <a:t>intenti</a:t>
            </a:r>
            <a:r>
              <a:rPr sz="2800" dirty="0">
                <a:latin typeface="BentonSans Bold" panose="02000503000000020004" pitchFamily="50" charset="0"/>
              </a:rPr>
              <a:t> </a:t>
            </a:r>
            <a:r>
              <a:rPr sz="2800" dirty="0" err="1">
                <a:latin typeface="BentonSans Bold" panose="02000503000000020004" pitchFamily="50" charset="0"/>
              </a:rPr>
              <a:t>fra</a:t>
            </a:r>
            <a:r>
              <a:rPr sz="2800" dirty="0">
                <a:latin typeface="BentonSans Bold" panose="02000503000000020004" pitchFamily="50" charset="0"/>
              </a:rPr>
              <a:t> </a:t>
            </a:r>
            <a:r>
              <a:rPr sz="2800" dirty="0" err="1">
                <a:latin typeface="BentonSans Bold" panose="02000503000000020004" pitchFamily="50" charset="0"/>
              </a:rPr>
              <a:t>i</a:t>
            </a:r>
            <a:r>
              <a:rPr sz="2800" dirty="0">
                <a:latin typeface="BentonSans Bold" panose="02000503000000020004" pitchFamily="50" charset="0"/>
              </a:rPr>
              <a:t> </a:t>
            </a:r>
            <a:r>
              <a:rPr sz="2800" dirty="0" err="1">
                <a:latin typeface="BentonSans Bold" panose="02000503000000020004" pitchFamily="50" charset="0"/>
              </a:rPr>
              <a:t>tifosi</a:t>
            </a:r>
            <a:r>
              <a:rPr sz="2800" dirty="0">
                <a:latin typeface="BentonSans Bold" panose="02000503000000020004" pitchFamily="50" charset="0"/>
              </a:rPr>
              <a:t> e </a:t>
            </a:r>
            <a:r>
              <a:rPr sz="2800" dirty="0" err="1">
                <a:latin typeface="BentonSans Bold" panose="02000503000000020004" pitchFamily="50" charset="0"/>
              </a:rPr>
              <a:t>i</a:t>
            </a:r>
            <a:r>
              <a:rPr sz="2800" dirty="0">
                <a:latin typeface="BentonSans Bold" panose="02000503000000020004" pitchFamily="50" charset="0"/>
              </a:rPr>
              <a:t> </a:t>
            </a:r>
            <a:r>
              <a:rPr sz="2800" dirty="0" err="1">
                <a:latin typeface="BentonSans Bold" panose="02000503000000020004" pitchFamily="50" charset="0"/>
              </a:rPr>
              <a:t>calciatori</a:t>
            </a:r>
            <a:r>
              <a:rPr dirty="0"/>
              <a:t>, 									</a:t>
            </a:r>
            <a:r>
              <a:rPr dirty="0" err="1"/>
              <a:t>contrapposti</a:t>
            </a:r>
            <a:r>
              <a:rPr dirty="0"/>
              <a:t> alle </a:t>
            </a:r>
            <a:r>
              <a:rPr dirty="0" err="1"/>
              <a:t>dirigenze</a:t>
            </a:r>
            <a:r>
              <a:rPr dirty="0"/>
              <a:t> dei									club, </a:t>
            </a:r>
            <a:r>
              <a:rPr dirty="0" err="1"/>
              <a:t>contribuendo</a:t>
            </a:r>
            <a:r>
              <a:rPr dirty="0"/>
              <a:t> a </a:t>
            </a:r>
            <a:r>
              <a:rPr dirty="0" err="1"/>
              <a:t>rafforzare</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a:t>								la </a:t>
            </a:r>
            <a:r>
              <a:rPr dirty="0" err="1"/>
              <a:t>già</a:t>
            </a:r>
            <a:r>
              <a:rPr dirty="0"/>
              <a:t> </a:t>
            </a:r>
            <a:r>
              <a:rPr dirty="0" err="1"/>
              <a:t>l’opinione</a:t>
            </a:r>
            <a:r>
              <a:rPr dirty="0"/>
              <a:t> </a:t>
            </a:r>
            <a:r>
              <a:rPr dirty="0" err="1"/>
              <a:t>orientata</a:t>
            </a:r>
            <a:r>
              <a:rPr dirty="0"/>
              <a:t> </a:t>
            </a:r>
            <a:r>
              <a:rPr dirty="0" err="1"/>
              <a:t>opinione</a:t>
            </a:r>
            <a:r>
              <a:rPr dirty="0"/>
              <a:t>								</a:t>
            </a:r>
            <a:r>
              <a:rPr dirty="0" err="1"/>
              <a:t>degli</a:t>
            </a:r>
            <a:r>
              <a:rPr dirty="0"/>
              <a:t> </a:t>
            </a:r>
            <a:r>
              <a:rPr dirty="0" err="1"/>
              <a:t>appassionati</a:t>
            </a:r>
            <a:r>
              <a:rPr dirty="0"/>
              <a:t>.</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a:t>Il </a:t>
            </a:r>
            <a:r>
              <a:rPr dirty="0" err="1"/>
              <a:t>fatto</a:t>
            </a:r>
            <a:r>
              <a:rPr dirty="0"/>
              <a:t> </a:t>
            </a:r>
            <a:r>
              <a:rPr dirty="0" err="1"/>
              <a:t>che</a:t>
            </a:r>
            <a:r>
              <a:rPr dirty="0"/>
              <a:t> </a:t>
            </a:r>
            <a:r>
              <a:rPr dirty="0" err="1"/>
              <a:t>i</a:t>
            </a:r>
            <a:r>
              <a:rPr dirty="0"/>
              <a:t> club non </a:t>
            </a:r>
            <a:r>
              <a:rPr dirty="0" err="1"/>
              <a:t>abbiano</a:t>
            </a:r>
            <a:r>
              <a:rPr dirty="0"/>
              <a:t> </a:t>
            </a:r>
            <a:r>
              <a:rPr dirty="0" err="1"/>
              <a:t>organizzato</a:t>
            </a:r>
            <a:r>
              <a:rPr dirty="0"/>
              <a:t> una </a:t>
            </a:r>
            <a:r>
              <a:rPr dirty="0" err="1"/>
              <a:t>contro-narrazione</a:t>
            </a:r>
            <a:r>
              <a:rPr dirty="0"/>
              <a:t> </a:t>
            </a:r>
            <a:r>
              <a:rPr dirty="0" err="1"/>
              <a:t>affidandosi</a:t>
            </a:r>
            <a:r>
              <a:rPr dirty="0"/>
              <a:t> a testimonial </a:t>
            </a:r>
            <a:r>
              <a:rPr dirty="0" err="1"/>
              <a:t>interni</a:t>
            </a:r>
            <a:r>
              <a:rPr dirty="0"/>
              <a:t> al mondo del calcio </a:t>
            </a:r>
            <a:r>
              <a:rPr dirty="0" err="1"/>
              <a:t>è</a:t>
            </a:r>
            <a:r>
              <a:rPr dirty="0"/>
              <a:t> </a:t>
            </a:r>
            <a:r>
              <a:rPr dirty="0" err="1"/>
              <a:t>particolarmente</a:t>
            </a:r>
            <a:r>
              <a:rPr dirty="0"/>
              <a:t> grave, </a:t>
            </a:r>
            <a:r>
              <a:rPr dirty="0" err="1"/>
              <a:t>perché</a:t>
            </a:r>
            <a:r>
              <a:rPr dirty="0"/>
              <a:t> </a:t>
            </a:r>
            <a:r>
              <a:rPr dirty="0" err="1"/>
              <a:t>denota</a:t>
            </a:r>
            <a:r>
              <a:rPr dirty="0"/>
              <a:t> una grave </a:t>
            </a:r>
            <a:r>
              <a:rPr dirty="0" err="1"/>
              <a:t>sopravvalutazione</a:t>
            </a:r>
            <a:r>
              <a:rPr dirty="0"/>
              <a:t> </a:t>
            </a:r>
            <a:r>
              <a:rPr dirty="0" err="1"/>
              <a:t>della</a:t>
            </a:r>
            <a:r>
              <a:rPr dirty="0"/>
              <a:t> </a:t>
            </a:r>
            <a:r>
              <a:rPr dirty="0" err="1"/>
              <a:t>popolarità</a:t>
            </a:r>
            <a:r>
              <a:rPr dirty="0"/>
              <a:t> </a:t>
            </a:r>
            <a:r>
              <a:rPr dirty="0" err="1"/>
              <a:t>dell’iniziativa</a:t>
            </a:r>
            <a:r>
              <a:rPr dirty="0"/>
              <a:t>.</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a:t>Il </a:t>
            </a:r>
            <a:r>
              <a:rPr dirty="0" err="1"/>
              <a:t>risultato</a:t>
            </a:r>
            <a:r>
              <a:rPr dirty="0"/>
              <a:t> </a:t>
            </a:r>
            <a:r>
              <a:rPr dirty="0" err="1"/>
              <a:t>è</a:t>
            </a:r>
            <a:r>
              <a:rPr dirty="0"/>
              <a:t> </a:t>
            </a:r>
            <a:r>
              <a:rPr dirty="0" err="1"/>
              <a:t>stato</a:t>
            </a:r>
            <a:r>
              <a:rPr dirty="0"/>
              <a:t> </a:t>
            </a:r>
            <a:r>
              <a:rPr dirty="0" err="1"/>
              <a:t>invece</a:t>
            </a:r>
            <a:r>
              <a:rPr dirty="0"/>
              <a:t> una </a:t>
            </a:r>
            <a:r>
              <a:rPr dirty="0" err="1"/>
              <a:t>ribellione</a:t>
            </a:r>
            <a:r>
              <a:rPr dirty="0"/>
              <a:t> da </a:t>
            </a:r>
            <a:r>
              <a:rPr dirty="0" err="1"/>
              <a:t>parte</a:t>
            </a:r>
            <a:r>
              <a:rPr dirty="0"/>
              <a:t> del mondo del calcio </a:t>
            </a:r>
            <a:r>
              <a:rPr dirty="0" err="1"/>
              <a:t>contro</a:t>
            </a:r>
            <a:r>
              <a:rPr dirty="0"/>
              <a:t> un </a:t>
            </a:r>
            <a:r>
              <a:rPr dirty="0" err="1"/>
              <a:t>progetto</a:t>
            </a:r>
            <a:r>
              <a:rPr dirty="0"/>
              <a:t> </a:t>
            </a:r>
            <a:r>
              <a:rPr dirty="0" err="1"/>
              <a:t>che</a:t>
            </a:r>
            <a:r>
              <a:rPr dirty="0"/>
              <a:t> </a:t>
            </a:r>
            <a:r>
              <a:rPr dirty="0" err="1"/>
              <a:t>nessuno</a:t>
            </a:r>
            <a:r>
              <a:rPr dirty="0"/>
              <a:t> </a:t>
            </a:r>
            <a:r>
              <a:rPr dirty="0" err="1"/>
              <a:t>difendeva</a:t>
            </a:r>
            <a:r>
              <a:rPr dirty="0"/>
              <a:t> in </a:t>
            </a:r>
            <a:r>
              <a:rPr dirty="0" err="1"/>
              <a:t>pubblico</a:t>
            </a:r>
            <a:r>
              <a:rPr dirty="0"/>
              <a:t>.</a:t>
            </a:r>
          </a:p>
          <a:p>
            <a:pPr algn="l">
              <a:defRPr sz="2800">
                <a:latin typeface="BentonSans Light"/>
                <a:ea typeface="BentonSans Light"/>
                <a:cs typeface="BentonSans Light"/>
                <a:sym typeface="BentonSans Light"/>
              </a:defRPr>
            </a:pPr>
            <a:endParaRPr dirty="0"/>
          </a:p>
        </p:txBody>
      </p:sp>
      <p:pic>
        <p:nvPicPr>
          <p:cNvPr id="461" name="Immagine 1" descr="Immagine 1"/>
          <p:cNvPicPr>
            <a:picLocks noChangeAspect="1"/>
          </p:cNvPicPr>
          <p:nvPr/>
        </p:nvPicPr>
        <p:blipFill>
          <a:blip r:embed="rId3"/>
          <a:stretch>
            <a:fillRect/>
          </a:stretch>
        </p:blipFill>
        <p:spPr>
          <a:xfrm>
            <a:off x="0" y="2818297"/>
            <a:ext cx="4223031" cy="2375455"/>
          </a:xfrm>
          <a:prstGeom prst="rect">
            <a:avLst/>
          </a:prstGeom>
          <a:ln w="12700">
            <a:miter lim="400000"/>
          </a:ln>
        </p:spPr>
      </p:pic>
      <p:pic>
        <p:nvPicPr>
          <p:cNvPr id="14" name="pasted-image.pdf">
            <a:extLst>
              <a:ext uri="{FF2B5EF4-FFF2-40B4-BE49-F238E27FC236}">
                <a16:creationId xmlns:a16="http://schemas.microsoft.com/office/drawing/2014/main" id="{F132F0CF-6462-4516-BFE8-CF83D4D9EA8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F70BF"/>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A7A5E35-5B91-4941-A4AC-68538312E7DB}"/>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p:blipFill>
        <p:spPr bwMode="auto">
          <a:xfrm rot="20877190">
            <a:off x="-43459" y="5529194"/>
            <a:ext cx="8088317" cy="2513230"/>
          </a:xfrm>
          <a:prstGeom prst="rect">
            <a:avLst/>
          </a:prstGeom>
          <a:noFill/>
          <a:extLst>
            <a:ext uri="{909E8E84-426E-40DD-AFC4-6F175D3DCCD1}">
              <a14:hiddenFill xmlns:a14="http://schemas.microsoft.com/office/drawing/2010/main">
                <a:solidFill>
                  <a:srgbClr val="FFFFFF"/>
                </a:solidFill>
              </a14:hiddenFill>
            </a:ext>
          </a:extLst>
        </p:spPr>
      </p:pic>
      <p:sp>
        <p:nvSpPr>
          <p:cNvPr id="129" name="Shape 138"/>
          <p:cNvSpPr/>
          <p:nvPr/>
        </p:nvSpPr>
        <p:spPr>
          <a:xfrm>
            <a:off x="6502403" y="5252450"/>
            <a:ext cx="1270002" cy="1270002"/>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3000">
                <a:solidFill>
                  <a:srgbClr val="FFFFFF"/>
                </a:solidFill>
                <a:latin typeface="BentonSans Bold"/>
                <a:ea typeface="BentonSans Bold"/>
                <a:cs typeface="BentonSans Bold"/>
                <a:sym typeface="BentonSans Bold"/>
              </a:defRPr>
            </a:pPr>
            <a:r>
              <a:rPr dirty="0"/>
              <a:t>	</a:t>
            </a:r>
            <a:endParaRPr sz="2500" dirty="0"/>
          </a:p>
          <a:p>
            <a:pPr>
              <a:defRPr sz="2500">
                <a:solidFill>
                  <a:srgbClr val="FFFFFF"/>
                </a:solidFill>
                <a:latin typeface="BentonSans Light"/>
                <a:ea typeface="BentonSans Light"/>
                <a:cs typeface="BentonSans Light"/>
                <a:sym typeface="BentonSans Light"/>
              </a:defRPr>
            </a:pPr>
            <a:r>
              <a:rPr lang="it-IT" sz="5000" dirty="0">
                <a:latin typeface="BentonSans Bold" panose="02000503000000020004" pitchFamily="50" charset="0"/>
              </a:rPr>
              <a:t>I GOVERNI,</a:t>
            </a:r>
            <a:br>
              <a:rPr lang="it-IT" sz="5000" dirty="0">
                <a:latin typeface="BentonSans Bold" panose="02000503000000020004" pitchFamily="50" charset="0"/>
              </a:rPr>
            </a:br>
            <a:r>
              <a:rPr lang="it-IT" sz="5000" dirty="0">
                <a:latin typeface="BentonSans Bold" panose="02000503000000020004" pitchFamily="50" charset="0"/>
              </a:rPr>
              <a:t>LA POLITICA</a:t>
            </a:r>
          </a:p>
        </p:txBody>
      </p:sp>
      <p:pic>
        <p:nvPicPr>
          <p:cNvPr id="6" name="Immagine 5">
            <a:extLst>
              <a:ext uri="{FF2B5EF4-FFF2-40B4-BE49-F238E27FC236}">
                <a16:creationId xmlns:a16="http://schemas.microsoft.com/office/drawing/2014/main" id="{4FC7B8DA-55C5-44A2-BB79-0A52E96FB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066" y="7500943"/>
            <a:ext cx="2586674" cy="572571"/>
          </a:xfrm>
          <a:prstGeom prst="rect">
            <a:avLst/>
          </a:prstGeom>
        </p:spPr>
      </p:pic>
      <p:pic>
        <p:nvPicPr>
          <p:cNvPr id="3" name="Immagine 2">
            <a:extLst>
              <a:ext uri="{FF2B5EF4-FFF2-40B4-BE49-F238E27FC236}">
                <a16:creationId xmlns:a16="http://schemas.microsoft.com/office/drawing/2014/main" id="{E0C58542-57F7-40E4-AD8A-8FBED175E445}"/>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p:blipFill>
        <p:spPr>
          <a:xfrm rot="476705">
            <a:off x="7329319" y="1758017"/>
            <a:ext cx="6238875" cy="5159252"/>
          </a:xfrm>
          <a:prstGeom prst="rect">
            <a:avLst/>
          </a:prstGeom>
        </p:spPr>
      </p:pic>
      <p:pic>
        <p:nvPicPr>
          <p:cNvPr id="4" name="Immagine 3">
            <a:extLst>
              <a:ext uri="{FF2B5EF4-FFF2-40B4-BE49-F238E27FC236}">
                <a16:creationId xmlns:a16="http://schemas.microsoft.com/office/drawing/2014/main" id="{0851243A-CAE9-4DC3-9732-BCF49E606177}"/>
              </a:ext>
            </a:extLst>
          </p:cNvPr>
          <p:cNvPicPr>
            <a:picLocks noChangeAspect="1"/>
          </p:cNvPicPr>
          <p:nvPr/>
        </p:nvPicPr>
        <p:blipFill>
          <a:blip r:embed="rId5">
            <a:alphaModFix amt="5000"/>
          </a:blip>
          <a:stretch>
            <a:fillRect/>
          </a:stretch>
        </p:blipFill>
        <p:spPr>
          <a:xfrm rot="21331164">
            <a:off x="-58717" y="511626"/>
            <a:ext cx="6200775" cy="4286250"/>
          </a:xfrm>
          <a:prstGeom prst="rect">
            <a:avLst/>
          </a:prstGeom>
        </p:spPr>
      </p:pic>
    </p:spTree>
    <p:extLst>
      <p:ext uri="{BB962C8B-B14F-4D97-AF65-F5344CB8AC3E}">
        <p14:creationId xmlns:p14="http://schemas.microsoft.com/office/powerpoint/2010/main" val="85634112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470" name="Group 132"/>
          <p:cNvGrpSpPr/>
          <p:nvPr/>
        </p:nvGrpSpPr>
        <p:grpSpPr>
          <a:xfrm>
            <a:off x="11975124" y="292067"/>
            <a:ext cx="593479" cy="593481"/>
            <a:chOff x="0" y="-1"/>
            <a:chExt cx="593477" cy="593480"/>
          </a:xfrm>
        </p:grpSpPr>
        <p:sp>
          <p:nvSpPr>
            <p:cNvPr id="468"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69"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471"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473"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Everything is politics</a:t>
            </a:r>
          </a:p>
        </p:txBody>
      </p:sp>
      <p:sp>
        <p:nvSpPr>
          <p:cNvPr id="474" name="Shape 129"/>
          <p:cNvSpPr/>
          <p:nvPr/>
        </p:nvSpPr>
        <p:spPr>
          <a:xfrm flipV="1">
            <a:off x="4822521" y="556320"/>
            <a:ext cx="6864457" cy="32488"/>
          </a:xfrm>
          <a:prstGeom prst="line">
            <a:avLst/>
          </a:prstGeom>
          <a:ln w="38100">
            <a:solidFill>
              <a:srgbClr val="47ABDC"/>
            </a:solidFill>
            <a:miter lim="400000"/>
          </a:ln>
        </p:spPr>
        <p:txBody>
          <a:bodyPr lIns="45718" tIns="45718" rIns="45718" bIns="45718"/>
          <a:lstStyle/>
          <a:p>
            <a:endParaRPr/>
          </a:p>
        </p:txBody>
      </p:sp>
      <p:sp>
        <p:nvSpPr>
          <p:cNvPr id="475"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476"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477" name="CasellaDiTesto 15"/>
          <p:cNvSpPr txBox="1"/>
          <p:nvPr/>
        </p:nvSpPr>
        <p:spPr>
          <a:xfrm>
            <a:off x="812434" y="1009339"/>
            <a:ext cx="10624023" cy="5539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endParaRPr dirty="0"/>
          </a:p>
          <a:p>
            <a:pPr algn="l">
              <a:defRPr sz="2300">
                <a:latin typeface="BentonSans Bold"/>
                <a:ea typeface="BentonSans Bold"/>
                <a:cs typeface="BentonSans Bold"/>
                <a:sym typeface="BentonSans Bold"/>
              </a:defRPr>
            </a:pPr>
            <a:endParaRPr dirty="0"/>
          </a:p>
          <a:p>
            <a:pPr algn="l">
              <a:defRPr sz="23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r>
              <a:rPr dirty="0"/>
              <a:t>Un </a:t>
            </a:r>
            <a:r>
              <a:rPr dirty="0" err="1"/>
              <a:t>altro</a:t>
            </a:r>
            <a:r>
              <a:rPr dirty="0"/>
              <a:t> </a:t>
            </a:r>
            <a:r>
              <a:rPr dirty="0" err="1"/>
              <a:t>attore</a:t>
            </a:r>
            <a:r>
              <a:rPr dirty="0"/>
              <a:t> di cui </a:t>
            </a:r>
            <a:r>
              <a:rPr dirty="0" err="1"/>
              <a:t>i</a:t>
            </a:r>
            <a:r>
              <a:rPr dirty="0"/>
              <a:t> club </a:t>
            </a:r>
            <a:r>
              <a:rPr dirty="0" err="1"/>
              <a:t>della</a:t>
            </a:r>
            <a:r>
              <a:rPr dirty="0"/>
              <a:t> Super League non </a:t>
            </a:r>
            <a:r>
              <a:rPr dirty="0" err="1"/>
              <a:t>potevano</a:t>
            </a:r>
            <a:r>
              <a:rPr dirty="0"/>
              <a:t> </a:t>
            </a:r>
            <a:r>
              <a:rPr dirty="0" err="1"/>
              <a:t>sottovalutare</a:t>
            </a:r>
            <a:r>
              <a:rPr dirty="0"/>
              <a:t> la </a:t>
            </a:r>
            <a:r>
              <a:rPr dirty="0" err="1"/>
              <a:t>reazione</a:t>
            </a:r>
            <a:r>
              <a:rPr dirty="0"/>
              <a:t> </a:t>
            </a:r>
            <a:r>
              <a:rPr dirty="0" err="1"/>
              <a:t>è</a:t>
            </a:r>
            <a:r>
              <a:rPr dirty="0"/>
              <a:t> la </a:t>
            </a:r>
            <a:r>
              <a:rPr sz="2800" dirty="0" err="1">
                <a:latin typeface="BentonSans Bold" panose="02000503000000020004" pitchFamily="50" charset="0"/>
              </a:rPr>
              <a:t>politica</a:t>
            </a:r>
            <a:r>
              <a:rPr dirty="0"/>
              <a:t>. Il </a:t>
            </a:r>
            <a:r>
              <a:rPr dirty="0" err="1"/>
              <a:t>potere</a:t>
            </a:r>
            <a:r>
              <a:rPr dirty="0"/>
              <a:t> </a:t>
            </a:r>
            <a:r>
              <a:rPr dirty="0" err="1"/>
              <a:t>legislativo</a:t>
            </a:r>
            <a:r>
              <a:rPr lang="it-IT" dirty="0"/>
              <a:t>,</a:t>
            </a:r>
            <a:r>
              <a:rPr dirty="0"/>
              <a:t> </a:t>
            </a:r>
            <a:r>
              <a:rPr dirty="0" err="1"/>
              <a:t>esecutivo</a:t>
            </a:r>
            <a:r>
              <a:rPr dirty="0"/>
              <a:t> e </a:t>
            </a:r>
            <a:r>
              <a:rPr dirty="0" err="1"/>
              <a:t>regolatorio</a:t>
            </a:r>
            <a:r>
              <a:rPr dirty="0"/>
              <a:t> in mano </a:t>
            </a:r>
            <a:r>
              <a:rPr dirty="0" err="1"/>
              <a:t>alla</a:t>
            </a:r>
            <a:r>
              <a:rPr dirty="0"/>
              <a:t> </a:t>
            </a:r>
            <a:r>
              <a:rPr dirty="0" err="1"/>
              <a:t>politica</a:t>
            </a:r>
            <a:r>
              <a:rPr dirty="0"/>
              <a:t> è </a:t>
            </a:r>
            <a:r>
              <a:rPr lang="it-IT" dirty="0"/>
              <a:t>apparso </a:t>
            </a:r>
            <a:r>
              <a:rPr dirty="0" err="1"/>
              <a:t>infatti</a:t>
            </a:r>
            <a:r>
              <a:rPr dirty="0"/>
              <a:t> in </a:t>
            </a:r>
            <a:r>
              <a:rPr dirty="0" err="1"/>
              <a:t>grado</a:t>
            </a:r>
            <a:r>
              <a:rPr dirty="0"/>
              <a:t> di </a:t>
            </a:r>
            <a:r>
              <a:rPr dirty="0" err="1"/>
              <a:t>bloccare</a:t>
            </a:r>
            <a:r>
              <a:rPr dirty="0"/>
              <a:t> </a:t>
            </a:r>
            <a:r>
              <a:rPr dirty="0" err="1"/>
              <a:t>sul</a:t>
            </a:r>
            <a:r>
              <a:rPr dirty="0"/>
              <a:t> </a:t>
            </a:r>
            <a:r>
              <a:rPr dirty="0" err="1"/>
              <a:t>nascere</a:t>
            </a:r>
            <a:r>
              <a:rPr dirty="0"/>
              <a:t> </a:t>
            </a:r>
            <a:r>
              <a:rPr lang="it-IT" dirty="0"/>
              <a:t>il</a:t>
            </a:r>
            <a:r>
              <a:rPr dirty="0"/>
              <a:t> </a:t>
            </a:r>
            <a:r>
              <a:rPr dirty="0" err="1"/>
              <a:t>progetto</a:t>
            </a:r>
            <a:r>
              <a:rPr dirty="0"/>
              <a:t> di nuovo </a:t>
            </a:r>
            <a:r>
              <a:rPr dirty="0" err="1"/>
              <a:t>campionato</a:t>
            </a:r>
            <a:r>
              <a:rPr dirty="0"/>
              <a:t>. </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err="1"/>
              <a:t>Evidentemente</a:t>
            </a:r>
            <a:r>
              <a:rPr lang="it-IT" dirty="0"/>
              <a:t>,</a:t>
            </a:r>
            <a:r>
              <a:rPr dirty="0"/>
              <a:t> </a:t>
            </a:r>
            <a:r>
              <a:rPr dirty="0" err="1"/>
              <a:t>i</a:t>
            </a:r>
            <a:r>
              <a:rPr dirty="0"/>
              <a:t> </a:t>
            </a:r>
            <a:r>
              <a:rPr dirty="0" err="1"/>
              <a:t>fondatori</a:t>
            </a:r>
            <a:r>
              <a:rPr dirty="0"/>
              <a:t> </a:t>
            </a:r>
            <a:r>
              <a:rPr dirty="0" err="1"/>
              <a:t>della</a:t>
            </a:r>
            <a:r>
              <a:rPr dirty="0"/>
              <a:t> Super League non </a:t>
            </a:r>
            <a:r>
              <a:rPr dirty="0" err="1"/>
              <a:t>immaginavano</a:t>
            </a:r>
            <a:r>
              <a:rPr dirty="0"/>
              <a:t> una </a:t>
            </a:r>
            <a:r>
              <a:rPr dirty="0" err="1"/>
              <a:t>reazione</a:t>
            </a:r>
            <a:r>
              <a:rPr dirty="0"/>
              <a:t> </a:t>
            </a:r>
            <a:r>
              <a:rPr dirty="0" err="1"/>
              <a:t>così</a:t>
            </a:r>
            <a:r>
              <a:rPr dirty="0"/>
              <a:t> </a:t>
            </a:r>
            <a:r>
              <a:rPr dirty="0" err="1"/>
              <a:t>veemente</a:t>
            </a:r>
            <a:r>
              <a:rPr dirty="0"/>
              <a:t> e </a:t>
            </a:r>
            <a:r>
              <a:rPr dirty="0" err="1"/>
              <a:t>tempestiva</a:t>
            </a:r>
            <a:r>
              <a:rPr dirty="0"/>
              <a:t>. </a:t>
            </a:r>
            <a:endParaRPr dirty="0">
              <a:latin typeface="+mn-lt"/>
              <a:ea typeface="+mn-ea"/>
              <a:cs typeface="+mn-cs"/>
              <a:sym typeface="Helvetica"/>
            </a:endParaRPr>
          </a:p>
        </p:txBody>
      </p:sp>
      <p:pic>
        <p:nvPicPr>
          <p:cNvPr id="13" name="pasted-image.pdf">
            <a:extLst>
              <a:ext uri="{FF2B5EF4-FFF2-40B4-BE49-F238E27FC236}">
                <a16:creationId xmlns:a16="http://schemas.microsoft.com/office/drawing/2014/main" id="{CCB9674C-F383-4F70-83A5-6D821CAEBD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151" name="Group 132"/>
          <p:cNvGrpSpPr/>
          <p:nvPr/>
        </p:nvGrpSpPr>
        <p:grpSpPr>
          <a:xfrm>
            <a:off x="11975124" y="292067"/>
            <a:ext cx="593479" cy="593481"/>
            <a:chOff x="0" y="-1"/>
            <a:chExt cx="593477" cy="593480"/>
          </a:xfrm>
        </p:grpSpPr>
        <p:sp>
          <p:nvSpPr>
            <p:cNvPr id="149"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50"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152"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154" name="Shape 133"/>
          <p:cNvSpPr txBox="1"/>
          <p:nvPr/>
        </p:nvSpPr>
        <p:spPr>
          <a:xfrm>
            <a:off x="365069" y="309404"/>
            <a:ext cx="5759376"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a:solidFill>
                  <a:srgbClr val="2473B5"/>
                </a:solidFill>
                <a:latin typeface="BentonSans Bold"/>
                <a:ea typeface="BentonSans Bold"/>
                <a:cs typeface="BentonSans Bold"/>
                <a:sym typeface="BentonSans Bold"/>
              </a:defRPr>
            </a:lvl1pPr>
          </a:lstStyle>
          <a:p>
            <a:r>
              <a:t>Una «crisi di governo»</a:t>
            </a:r>
          </a:p>
        </p:txBody>
      </p:sp>
      <p:sp>
        <p:nvSpPr>
          <p:cNvPr id="155" name="Shape 129"/>
          <p:cNvSpPr/>
          <p:nvPr/>
        </p:nvSpPr>
        <p:spPr>
          <a:xfrm>
            <a:off x="5035463" y="556320"/>
            <a:ext cx="6651515" cy="1"/>
          </a:xfrm>
          <a:prstGeom prst="line">
            <a:avLst/>
          </a:prstGeom>
          <a:ln w="38100">
            <a:solidFill>
              <a:srgbClr val="47ABDC"/>
            </a:solidFill>
            <a:miter lim="400000"/>
          </a:ln>
        </p:spPr>
        <p:txBody>
          <a:bodyPr lIns="45718" tIns="45718" rIns="45718" bIns="45718"/>
          <a:lstStyle/>
          <a:p>
            <a:endParaRPr/>
          </a:p>
        </p:txBody>
      </p:sp>
      <p:sp>
        <p:nvSpPr>
          <p:cNvPr id="156"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157"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pic>
        <p:nvPicPr>
          <p:cNvPr id="158" name="Immagine 2" descr="Immagine 2"/>
          <p:cNvPicPr>
            <a:picLocks noChangeAspect="1"/>
          </p:cNvPicPr>
          <p:nvPr/>
        </p:nvPicPr>
        <p:blipFill>
          <a:blip r:embed="rId3"/>
          <a:stretch>
            <a:fillRect/>
          </a:stretch>
        </p:blipFill>
        <p:spPr>
          <a:xfrm>
            <a:off x="2176166" y="2611539"/>
            <a:ext cx="2137182" cy="1011600"/>
          </a:xfrm>
          <a:prstGeom prst="rect">
            <a:avLst/>
          </a:prstGeom>
          <a:ln w="12700">
            <a:miter lim="400000"/>
          </a:ln>
        </p:spPr>
      </p:pic>
      <p:pic>
        <p:nvPicPr>
          <p:cNvPr id="159" name="Immagine 4" descr="Immagine 4"/>
          <p:cNvPicPr>
            <a:picLocks noChangeAspect="1"/>
          </p:cNvPicPr>
          <p:nvPr/>
        </p:nvPicPr>
        <p:blipFill>
          <a:blip r:embed="rId4"/>
          <a:stretch>
            <a:fillRect/>
          </a:stretch>
        </p:blipFill>
        <p:spPr>
          <a:xfrm>
            <a:off x="8672002" y="2475085"/>
            <a:ext cx="1284507" cy="1284508"/>
          </a:xfrm>
          <a:prstGeom prst="rect">
            <a:avLst/>
          </a:prstGeom>
          <a:ln w="12700">
            <a:miter lim="400000"/>
          </a:ln>
        </p:spPr>
      </p:pic>
      <p:sp>
        <p:nvSpPr>
          <p:cNvPr id="160" name="CasellaDiTesto 19"/>
          <p:cNvSpPr txBox="1"/>
          <p:nvPr/>
        </p:nvSpPr>
        <p:spPr>
          <a:xfrm>
            <a:off x="1640480" y="4994116"/>
            <a:ext cx="9723840"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400">
                <a:latin typeface="BentonSans Bold"/>
                <a:ea typeface="BentonSans Bold"/>
                <a:cs typeface="BentonSans Bold"/>
                <a:sym typeface="BentonSans Bold"/>
              </a:defRPr>
            </a:pPr>
            <a:r>
              <a:rPr lang="it-IT" dirty="0"/>
              <a:t>I</a:t>
            </a:r>
            <a:r>
              <a:rPr dirty="0"/>
              <a:t>l </a:t>
            </a:r>
            <a:r>
              <a:rPr dirty="0" err="1"/>
              <a:t>possibile</a:t>
            </a:r>
            <a:r>
              <a:rPr dirty="0"/>
              <a:t> </a:t>
            </a:r>
            <a:r>
              <a:rPr dirty="0" err="1"/>
              <a:t>compromesso</a:t>
            </a:r>
            <a:r>
              <a:rPr lang="it-IT" dirty="0"/>
              <a:t>:</a:t>
            </a:r>
            <a:endParaRPr b="1" dirty="0">
              <a:latin typeface="+mn-lt"/>
              <a:ea typeface="+mn-ea"/>
              <a:cs typeface="+mn-cs"/>
              <a:sym typeface="Helvetica"/>
            </a:endParaRPr>
          </a:p>
          <a:p>
            <a:pPr>
              <a:defRPr sz="2400">
                <a:latin typeface="BentonSans Bold"/>
                <a:ea typeface="BentonSans Bold"/>
                <a:cs typeface="BentonSans Bold"/>
                <a:sym typeface="BentonSans Bold"/>
              </a:defRPr>
            </a:pPr>
            <a:r>
              <a:rPr dirty="0"/>
              <a:t>la </a:t>
            </a:r>
            <a:r>
              <a:rPr dirty="0" err="1"/>
              <a:t>nuova</a:t>
            </a:r>
            <a:r>
              <a:rPr dirty="0"/>
              <a:t> Champions League</a:t>
            </a:r>
          </a:p>
          <a:p>
            <a:pPr algn="l">
              <a:defRPr sz="2400">
                <a:latin typeface="BentonSans Bold"/>
                <a:ea typeface="BentonSans Bold"/>
                <a:cs typeface="BentonSans Bold"/>
                <a:sym typeface="BentonSans Bold"/>
              </a:defRPr>
            </a:pPr>
            <a:endParaRPr b="1" dirty="0">
              <a:latin typeface="+mn-lt"/>
              <a:ea typeface="+mn-ea"/>
              <a:cs typeface="+mn-cs"/>
              <a:sym typeface="Helvetica"/>
            </a:endParaRPr>
          </a:p>
          <a:p>
            <a:pPr marL="342900" indent="-342900" algn="l">
              <a:buSzPct val="100000"/>
              <a:buChar char="-"/>
              <a:defRPr sz="2400">
                <a:latin typeface="BentonSans ExtraLight"/>
                <a:ea typeface="BentonSans ExtraLight"/>
                <a:cs typeface="BentonSans ExtraLight"/>
                <a:sym typeface="BentonSans ExtraLight"/>
              </a:defRPr>
            </a:pPr>
            <a:r>
              <a:rPr dirty="0"/>
              <a:t>quattro </a:t>
            </a:r>
            <a:r>
              <a:rPr dirty="0" err="1"/>
              <a:t>squadre</a:t>
            </a:r>
            <a:r>
              <a:rPr dirty="0"/>
              <a:t> in </a:t>
            </a:r>
            <a:r>
              <a:rPr dirty="0" err="1"/>
              <a:t>più</a:t>
            </a:r>
            <a:r>
              <a:rPr dirty="0"/>
              <a:t>, </a:t>
            </a:r>
            <a:r>
              <a:rPr dirty="0" err="1"/>
              <a:t>più</a:t>
            </a:r>
            <a:r>
              <a:rPr dirty="0"/>
              <a:t> partite e </a:t>
            </a:r>
            <a:r>
              <a:rPr dirty="0" err="1"/>
              <a:t>scontri</a:t>
            </a:r>
            <a:r>
              <a:rPr dirty="0"/>
              <a:t> </a:t>
            </a:r>
            <a:r>
              <a:rPr dirty="0" err="1"/>
              <a:t>diretti</a:t>
            </a:r>
            <a:endParaRPr dirty="0">
              <a:latin typeface="+mn-lt"/>
              <a:ea typeface="+mn-ea"/>
              <a:cs typeface="+mn-cs"/>
              <a:sym typeface="Helvetica"/>
            </a:endParaRPr>
          </a:p>
          <a:p>
            <a:pPr marL="342900" indent="-342900" algn="l">
              <a:buSzPct val="100000"/>
              <a:buChar char="-"/>
              <a:defRPr sz="2400">
                <a:latin typeface="BentonSans ExtraLight"/>
                <a:ea typeface="BentonSans ExtraLight"/>
                <a:cs typeface="BentonSans ExtraLight"/>
                <a:sym typeface="BentonSans ExtraLight"/>
              </a:defRPr>
            </a:pPr>
            <a:r>
              <a:rPr dirty="0"/>
              <a:t>due spot per </a:t>
            </a:r>
            <a:r>
              <a:rPr dirty="0" err="1"/>
              <a:t>grandi</a:t>
            </a:r>
            <a:r>
              <a:rPr dirty="0"/>
              <a:t> club </a:t>
            </a:r>
            <a:r>
              <a:rPr dirty="0" err="1"/>
              <a:t>che</a:t>
            </a:r>
            <a:r>
              <a:rPr dirty="0"/>
              <a:t> </a:t>
            </a:r>
            <a:r>
              <a:rPr lang="it-IT" dirty="0"/>
              <a:t>'</a:t>
            </a:r>
            <a:r>
              <a:rPr dirty="0" err="1"/>
              <a:t>sbagliano</a:t>
            </a:r>
            <a:r>
              <a:rPr lang="it-IT" dirty="0"/>
              <a:t>'</a:t>
            </a:r>
            <a:r>
              <a:rPr dirty="0"/>
              <a:t> una </a:t>
            </a:r>
            <a:r>
              <a:rPr dirty="0" err="1"/>
              <a:t>stagione</a:t>
            </a:r>
            <a:endParaRPr dirty="0">
              <a:latin typeface="+mn-lt"/>
              <a:ea typeface="+mn-ea"/>
              <a:cs typeface="+mn-cs"/>
              <a:sym typeface="Helvetica"/>
            </a:endParaRPr>
          </a:p>
          <a:p>
            <a:pPr marL="342900" indent="-342900" algn="l">
              <a:buSzPct val="100000"/>
              <a:buChar char="-"/>
              <a:defRPr sz="2400">
                <a:latin typeface="BentonSans ExtraLight"/>
                <a:ea typeface="BentonSans ExtraLight"/>
                <a:cs typeface="BentonSans ExtraLight"/>
                <a:sym typeface="BentonSans ExtraLight"/>
              </a:defRPr>
            </a:pPr>
            <a:r>
              <a:rPr dirty="0" err="1"/>
              <a:t>condivisione</a:t>
            </a:r>
            <a:r>
              <a:rPr dirty="0"/>
              <a:t> di </a:t>
            </a:r>
            <a:r>
              <a:rPr dirty="0" err="1"/>
              <a:t>alcune</a:t>
            </a:r>
            <a:r>
              <a:rPr dirty="0"/>
              <a:t> </a:t>
            </a:r>
            <a:r>
              <a:rPr dirty="0" err="1"/>
              <a:t>scelte</a:t>
            </a:r>
            <a:r>
              <a:rPr dirty="0"/>
              <a:t> </a:t>
            </a:r>
            <a:r>
              <a:rPr dirty="0" err="1"/>
              <a:t>commerciali</a:t>
            </a:r>
            <a:r>
              <a:rPr dirty="0"/>
              <a:t> </a:t>
            </a:r>
            <a:r>
              <a:rPr dirty="0" err="1"/>
              <a:t>della</a:t>
            </a:r>
            <a:r>
              <a:rPr dirty="0"/>
              <a:t> UEFA con </a:t>
            </a:r>
            <a:r>
              <a:rPr dirty="0" err="1"/>
              <a:t>i</a:t>
            </a:r>
            <a:r>
              <a:rPr dirty="0"/>
              <a:t> club</a:t>
            </a:r>
            <a:endParaRPr dirty="0">
              <a:latin typeface="+mn-lt"/>
              <a:ea typeface="+mn-ea"/>
              <a:cs typeface="+mn-cs"/>
              <a:sym typeface="Helvetica"/>
            </a:endParaRPr>
          </a:p>
        </p:txBody>
      </p:sp>
      <p:pic>
        <p:nvPicPr>
          <p:cNvPr id="15" name="pasted-image.pdf">
            <a:extLst>
              <a:ext uri="{FF2B5EF4-FFF2-40B4-BE49-F238E27FC236}">
                <a16:creationId xmlns:a16="http://schemas.microsoft.com/office/drawing/2014/main" id="{7C2936CC-D830-47F4-9EC0-C4604AD5B33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482" name="Group 132"/>
          <p:cNvGrpSpPr/>
          <p:nvPr/>
        </p:nvGrpSpPr>
        <p:grpSpPr>
          <a:xfrm>
            <a:off x="11975124" y="292067"/>
            <a:ext cx="593479" cy="593481"/>
            <a:chOff x="0" y="-1"/>
            <a:chExt cx="593477" cy="593480"/>
          </a:xfrm>
        </p:grpSpPr>
        <p:sp>
          <p:nvSpPr>
            <p:cNvPr id="480"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81"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483"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485"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Everything is politics</a:t>
            </a:r>
          </a:p>
        </p:txBody>
      </p:sp>
      <p:sp>
        <p:nvSpPr>
          <p:cNvPr id="486" name="Shape 129"/>
          <p:cNvSpPr/>
          <p:nvPr/>
        </p:nvSpPr>
        <p:spPr>
          <a:xfrm flipV="1">
            <a:off x="4822521" y="556320"/>
            <a:ext cx="6864457" cy="32488"/>
          </a:xfrm>
          <a:prstGeom prst="line">
            <a:avLst/>
          </a:prstGeom>
          <a:ln w="38100">
            <a:solidFill>
              <a:srgbClr val="47ABDC"/>
            </a:solidFill>
            <a:miter lim="400000"/>
          </a:ln>
        </p:spPr>
        <p:txBody>
          <a:bodyPr lIns="45718" tIns="45718" rIns="45718" bIns="45718"/>
          <a:lstStyle/>
          <a:p>
            <a:endParaRPr/>
          </a:p>
        </p:txBody>
      </p:sp>
      <p:sp>
        <p:nvSpPr>
          <p:cNvPr id="487"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488"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489" name="CasellaDiTesto 15"/>
          <p:cNvSpPr txBox="1"/>
          <p:nvPr/>
        </p:nvSpPr>
        <p:spPr>
          <a:xfrm>
            <a:off x="812434" y="1009339"/>
            <a:ext cx="10624023" cy="6383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r>
              <a:t>Molti leader europei si sono espressi sulla Super League:</a:t>
            </a: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a:p>
            <a:pPr algn="l">
              <a:defRPr sz="2300">
                <a:latin typeface="BentonSans Light"/>
                <a:ea typeface="BentonSans Light"/>
                <a:cs typeface="BentonSans Light"/>
                <a:sym typeface="BentonSans Light"/>
              </a:defRPr>
            </a:pP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p:txBody>
      </p:sp>
      <p:sp>
        <p:nvSpPr>
          <p:cNvPr id="490" name="CasellaDiTesto 1"/>
          <p:cNvSpPr txBox="1"/>
          <p:nvPr/>
        </p:nvSpPr>
        <p:spPr>
          <a:xfrm>
            <a:off x="2712819" y="2160791"/>
            <a:ext cx="9559043" cy="680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000">
                <a:latin typeface="BentonSans Light"/>
                <a:ea typeface="BentonSans Light"/>
                <a:cs typeface="BentonSans Light"/>
                <a:sym typeface="BentonSans Light"/>
              </a:defRPr>
            </a:pPr>
            <a:r>
              <a:t>«Il Governo segue con attenzione il dibattito intorno al progetto della Super Lega e sostiene con determinazione le posizioni delle autorità calcistiche italiane ed europee per preservare le competizioni nazionali, i valori meritocratici e la funzione sociale dello sport»</a:t>
            </a:r>
            <a:endParaRPr>
              <a:latin typeface="+mn-lt"/>
              <a:ea typeface="+mn-ea"/>
              <a:cs typeface="+mn-cs"/>
              <a:sym typeface="Helvetica"/>
            </a:endParaRPr>
          </a:p>
          <a:p>
            <a:pPr algn="l">
              <a:defRPr sz="2000">
                <a:latin typeface="BentonSans Light"/>
                <a:ea typeface="BentonSans Light"/>
                <a:cs typeface="BentonSans Light"/>
                <a:sym typeface="BentonSans Light"/>
              </a:defRPr>
            </a:pPr>
            <a:r>
              <a:t>Mario Draghi</a:t>
            </a:r>
            <a:endParaRPr>
              <a:latin typeface="+mn-lt"/>
              <a:ea typeface="+mn-ea"/>
              <a:cs typeface="+mn-cs"/>
              <a:sym typeface="Helvetica"/>
            </a:endParaRPr>
          </a:p>
          <a:p>
            <a:pPr algn="l">
              <a:defRPr sz="2000">
                <a:latin typeface="BentonSans Light"/>
                <a:ea typeface="BentonSans Light"/>
                <a:cs typeface="BentonSans Light"/>
                <a:sym typeface="BentonSans Light"/>
              </a:defRPr>
            </a:pPr>
            <a:endParaRPr>
              <a:latin typeface="+mn-lt"/>
              <a:ea typeface="+mn-ea"/>
              <a:cs typeface="+mn-cs"/>
              <a:sym typeface="Helvetica"/>
            </a:endParaRPr>
          </a:p>
          <a:p>
            <a:pPr algn="l">
              <a:defRPr sz="2000">
                <a:latin typeface="BentonSans Light"/>
                <a:ea typeface="BentonSans Light"/>
                <a:cs typeface="BentonSans Light"/>
                <a:sym typeface="BentonSans Light"/>
              </a:defRPr>
            </a:pPr>
            <a:r>
              <a:t>«Il governo spagnolo non sostiene l'iniziativa di creare una Super League di calcio promossa da diversi club europei, tra cui tre club spagnoli, perché comprende che è stata concepita e proposta senza contare sulle organizzazioni rappresentative di questo sport, sia a livello nazionale che internazionale»</a:t>
            </a:r>
            <a:br/>
            <a:r>
              <a:t>Pedro Sanchez</a:t>
            </a:r>
            <a:endParaRPr>
              <a:latin typeface="+mn-lt"/>
              <a:ea typeface="+mn-ea"/>
              <a:cs typeface="+mn-cs"/>
              <a:sym typeface="Helvetica"/>
            </a:endParaRPr>
          </a:p>
          <a:p>
            <a:pPr algn="l">
              <a:defRPr sz="2000">
                <a:latin typeface="BentonSans Light"/>
                <a:ea typeface="BentonSans Light"/>
                <a:cs typeface="BentonSans Light"/>
                <a:sym typeface="BentonSans Light"/>
              </a:defRPr>
            </a:pPr>
            <a:endParaRPr>
              <a:latin typeface="+mn-lt"/>
              <a:ea typeface="+mn-ea"/>
              <a:cs typeface="+mn-cs"/>
              <a:sym typeface="Helvetica"/>
            </a:endParaRPr>
          </a:p>
          <a:p>
            <a:pPr algn="l">
              <a:defRPr sz="2000">
                <a:latin typeface="BentonSans Light"/>
                <a:ea typeface="BentonSans Light"/>
                <a:cs typeface="BentonSans Light"/>
                <a:sym typeface="BentonSans Light"/>
              </a:defRPr>
            </a:pPr>
            <a:r>
              <a:t>«Il Presidente Macron accoglie con favore la posizione dei club francesi di rifiutarsi di partecipare a un progetto di una super lega di calcio europea che minaccia il principio di solidarietà e merito sportivo. Lo Stato francese sosterrà tutte le misure intraprese da LFP, FFF, UEFA e FIFA per proteggere l'integrità delle competizioni federali, nazionali o europee»</a:t>
            </a:r>
            <a:endParaRPr>
              <a:latin typeface="+mn-lt"/>
              <a:ea typeface="+mn-ea"/>
              <a:cs typeface="+mn-cs"/>
              <a:sym typeface="Helvetica"/>
            </a:endParaRPr>
          </a:p>
          <a:p>
            <a:pPr algn="l">
              <a:defRPr sz="2000">
                <a:latin typeface="BentonSans Light"/>
                <a:ea typeface="BentonSans Light"/>
                <a:cs typeface="BentonSans Light"/>
                <a:sym typeface="BentonSans Light"/>
              </a:defRPr>
            </a:pPr>
            <a:r>
              <a:t>Comunicato dell’Eliseo</a:t>
            </a:r>
          </a:p>
        </p:txBody>
      </p:sp>
      <p:pic>
        <p:nvPicPr>
          <p:cNvPr id="491" name="Immagine 2" descr="Immagine 2"/>
          <p:cNvPicPr>
            <a:picLocks noChangeAspect="1"/>
          </p:cNvPicPr>
          <p:nvPr/>
        </p:nvPicPr>
        <p:blipFill>
          <a:blip r:embed="rId3"/>
          <a:stretch>
            <a:fillRect/>
          </a:stretch>
        </p:blipFill>
        <p:spPr>
          <a:xfrm>
            <a:off x="1002285" y="2578841"/>
            <a:ext cx="1435492" cy="1435492"/>
          </a:xfrm>
          <a:prstGeom prst="rect">
            <a:avLst/>
          </a:prstGeom>
          <a:ln w="12700">
            <a:miter lim="400000"/>
          </a:ln>
        </p:spPr>
      </p:pic>
      <p:pic>
        <p:nvPicPr>
          <p:cNvPr id="492" name="Immagine 3" descr="Immagine 3"/>
          <p:cNvPicPr>
            <a:picLocks noChangeAspect="1"/>
          </p:cNvPicPr>
          <p:nvPr/>
        </p:nvPicPr>
        <p:blipFill>
          <a:blip r:embed="rId4"/>
          <a:stretch>
            <a:fillRect/>
          </a:stretch>
        </p:blipFill>
        <p:spPr>
          <a:xfrm>
            <a:off x="985965" y="4418991"/>
            <a:ext cx="1455717" cy="1455716"/>
          </a:xfrm>
          <a:prstGeom prst="rect">
            <a:avLst/>
          </a:prstGeom>
          <a:ln w="12700">
            <a:miter lim="400000"/>
          </a:ln>
        </p:spPr>
      </p:pic>
      <p:pic>
        <p:nvPicPr>
          <p:cNvPr id="493" name="Immagine 4" descr="Immagine 4"/>
          <p:cNvPicPr>
            <a:picLocks noChangeAspect="1"/>
          </p:cNvPicPr>
          <p:nvPr/>
        </p:nvPicPr>
        <p:blipFill>
          <a:blip r:embed="rId5"/>
          <a:stretch>
            <a:fillRect/>
          </a:stretch>
        </p:blipFill>
        <p:spPr>
          <a:xfrm>
            <a:off x="1002285" y="6235265"/>
            <a:ext cx="1455716" cy="1455716"/>
          </a:xfrm>
          <a:prstGeom prst="rect">
            <a:avLst/>
          </a:prstGeom>
          <a:ln w="12700">
            <a:miter lim="400000"/>
          </a:ln>
        </p:spPr>
      </p:pic>
      <p:pic>
        <p:nvPicPr>
          <p:cNvPr id="17" name="pasted-image.pdf">
            <a:extLst>
              <a:ext uri="{FF2B5EF4-FFF2-40B4-BE49-F238E27FC236}">
                <a16:creationId xmlns:a16="http://schemas.microsoft.com/office/drawing/2014/main" id="{A90F7D99-F962-400B-9511-237299C3096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498" name="Group 132"/>
          <p:cNvGrpSpPr/>
          <p:nvPr/>
        </p:nvGrpSpPr>
        <p:grpSpPr>
          <a:xfrm>
            <a:off x="11975124" y="292067"/>
            <a:ext cx="593479" cy="593481"/>
            <a:chOff x="0" y="-1"/>
            <a:chExt cx="593477" cy="593480"/>
          </a:xfrm>
        </p:grpSpPr>
        <p:sp>
          <p:nvSpPr>
            <p:cNvPr id="496"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97"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499"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501"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Everything is politics</a:t>
            </a:r>
          </a:p>
        </p:txBody>
      </p:sp>
      <p:sp>
        <p:nvSpPr>
          <p:cNvPr id="502" name="Shape 129"/>
          <p:cNvSpPr/>
          <p:nvPr/>
        </p:nvSpPr>
        <p:spPr>
          <a:xfrm flipV="1">
            <a:off x="4822521" y="556320"/>
            <a:ext cx="6864457" cy="32488"/>
          </a:xfrm>
          <a:prstGeom prst="line">
            <a:avLst/>
          </a:prstGeom>
          <a:ln w="38100">
            <a:solidFill>
              <a:srgbClr val="47ABDC"/>
            </a:solidFill>
            <a:miter lim="400000"/>
          </a:ln>
        </p:spPr>
        <p:txBody>
          <a:bodyPr lIns="45718" tIns="45718" rIns="45718" bIns="45718"/>
          <a:lstStyle/>
          <a:p>
            <a:endParaRPr/>
          </a:p>
        </p:txBody>
      </p:sp>
      <p:sp>
        <p:nvSpPr>
          <p:cNvPr id="503"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504"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505" name="CasellaDiTesto 15"/>
          <p:cNvSpPr txBox="1"/>
          <p:nvPr/>
        </p:nvSpPr>
        <p:spPr>
          <a:xfrm>
            <a:off x="812434" y="1009340"/>
            <a:ext cx="10624023" cy="5963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endParaRPr/>
          </a:p>
          <a:p>
            <a:pPr algn="l">
              <a:defRPr sz="2800">
                <a:latin typeface="BentonSans Light"/>
                <a:ea typeface="BentonSans Light"/>
                <a:cs typeface="BentonSans Light"/>
                <a:sym typeface="BentonSans Light"/>
              </a:defRPr>
            </a:pPr>
            <a:r>
              <a:t>Ma nessuno si è speso in maniera così forte e decisiva come Boris Johnson, che, sostenuto anche dai partiti dell’opposizione, ha minacciato i sei club inglesi coinvolti nella Super League il ricorso a una «bomba legislativa» per bloccarli.</a:t>
            </a: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a:p>
            <a:pPr algn="l">
              <a:defRPr sz="2800">
                <a:latin typeface="BentonSans Light"/>
                <a:ea typeface="BentonSans Light"/>
                <a:cs typeface="BentonSans Light"/>
                <a:sym typeface="BentonSans Light"/>
              </a:defRPr>
            </a:pPr>
            <a:r>
              <a:t>Si è parlato di restrizioni sui permessi di lavoro dei calciatori stranieri, riforma delle leggi sugli assetti proprietari dei club e di un ricorso all’antitrust britannica.</a:t>
            </a: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p:txBody>
      </p:sp>
      <p:pic>
        <p:nvPicPr>
          <p:cNvPr id="506" name="Immagine 1" descr="Immagine 1"/>
          <p:cNvPicPr>
            <a:picLocks noChangeAspect="1"/>
          </p:cNvPicPr>
          <p:nvPr/>
        </p:nvPicPr>
        <p:blipFill>
          <a:blip r:embed="rId3"/>
          <a:stretch>
            <a:fillRect/>
          </a:stretch>
        </p:blipFill>
        <p:spPr>
          <a:xfrm>
            <a:off x="1326001" y="5582208"/>
            <a:ext cx="9437138" cy="2935490"/>
          </a:xfrm>
          <a:prstGeom prst="rect">
            <a:avLst/>
          </a:prstGeom>
          <a:ln w="12700">
            <a:miter lim="400000"/>
          </a:ln>
        </p:spPr>
      </p:pic>
      <p:pic>
        <p:nvPicPr>
          <p:cNvPr id="14" name="pasted-image.pdf">
            <a:extLst>
              <a:ext uri="{FF2B5EF4-FFF2-40B4-BE49-F238E27FC236}">
                <a16:creationId xmlns:a16="http://schemas.microsoft.com/office/drawing/2014/main" id="{A11BCEDE-E21A-43A3-94B7-57E0FC77671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511" name="Group 132"/>
          <p:cNvGrpSpPr/>
          <p:nvPr/>
        </p:nvGrpSpPr>
        <p:grpSpPr>
          <a:xfrm>
            <a:off x="11975124" y="292067"/>
            <a:ext cx="593479" cy="593481"/>
            <a:chOff x="0" y="-1"/>
            <a:chExt cx="593477" cy="593480"/>
          </a:xfrm>
        </p:grpSpPr>
        <p:sp>
          <p:nvSpPr>
            <p:cNvPr id="509"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10"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512"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514"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Everything is politics</a:t>
            </a:r>
          </a:p>
        </p:txBody>
      </p:sp>
      <p:sp>
        <p:nvSpPr>
          <p:cNvPr id="515" name="Shape 129"/>
          <p:cNvSpPr/>
          <p:nvPr/>
        </p:nvSpPr>
        <p:spPr>
          <a:xfrm flipV="1">
            <a:off x="4822521" y="556320"/>
            <a:ext cx="6864457" cy="32488"/>
          </a:xfrm>
          <a:prstGeom prst="line">
            <a:avLst/>
          </a:prstGeom>
          <a:ln w="38100">
            <a:solidFill>
              <a:srgbClr val="47ABDC"/>
            </a:solidFill>
            <a:miter lim="400000"/>
          </a:ln>
        </p:spPr>
        <p:txBody>
          <a:bodyPr lIns="45718" tIns="45718" rIns="45718" bIns="45718"/>
          <a:lstStyle/>
          <a:p>
            <a:endParaRPr/>
          </a:p>
        </p:txBody>
      </p:sp>
      <p:sp>
        <p:nvSpPr>
          <p:cNvPr id="516"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517"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518" name="CasellaDiTesto 15"/>
          <p:cNvSpPr txBox="1"/>
          <p:nvPr/>
        </p:nvSpPr>
        <p:spPr>
          <a:xfrm>
            <a:off x="812434" y="1009339"/>
            <a:ext cx="10624023" cy="8983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endParaRPr/>
          </a:p>
          <a:p>
            <a:pPr algn="l">
              <a:defRPr sz="2800">
                <a:latin typeface="BentonSans Light"/>
                <a:ea typeface="BentonSans Light"/>
                <a:cs typeface="BentonSans Light"/>
                <a:sym typeface="BentonSans Light"/>
              </a:defRPr>
            </a:pPr>
            <a:r>
              <a:t>Era prevedibile questa reazione da parte del governo inglese?</a:t>
            </a:r>
          </a:p>
          <a:p>
            <a:pPr algn="l">
              <a:defRPr sz="2800">
                <a:latin typeface="BentonSans Light"/>
                <a:ea typeface="BentonSans Light"/>
                <a:cs typeface="BentonSans Light"/>
                <a:sym typeface="BentonSans Light"/>
              </a:defRPr>
            </a:pPr>
            <a:r>
              <a:t>Per alcuni sì.</a:t>
            </a: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a:p>
            <a:pPr>
              <a:defRPr sz="2400">
                <a:latin typeface="BentonSans Light"/>
                <a:ea typeface="BentonSans Light"/>
                <a:cs typeface="BentonSans Light"/>
                <a:sym typeface="BentonSans Light"/>
              </a:defRPr>
            </a:pPr>
            <a:r>
              <a:t>“Il calcio è così integrato nella cultura britannica ed è una passione così forte che nessun politico può rischiare di sembrare disconnesso dagli interessi dei cittadini o immobile di fronte a un problema che interessa così tanto i cittadini. Nessuna sorpresa che si siano tutti affrettati a intervenire”.</a:t>
            </a:r>
            <a:endParaRPr>
              <a:latin typeface="+mn-lt"/>
              <a:ea typeface="+mn-ea"/>
              <a:cs typeface="+mn-cs"/>
              <a:sym typeface="Helvetica"/>
            </a:endParaRPr>
          </a:p>
          <a:p>
            <a:pPr>
              <a:defRPr sz="2400">
                <a:latin typeface="BentonSans Light"/>
                <a:ea typeface="BentonSans Light"/>
                <a:cs typeface="BentonSans Light"/>
                <a:sym typeface="BentonSans Light"/>
              </a:defRPr>
            </a:pPr>
            <a:r>
              <a:t>Patrick English, political research manager di YouGov*</a:t>
            </a:r>
            <a:endParaRPr>
              <a:latin typeface="+mn-lt"/>
              <a:ea typeface="+mn-ea"/>
              <a:cs typeface="+mn-cs"/>
              <a:sym typeface="Helvetica"/>
            </a:endParaRPr>
          </a:p>
          <a:p>
            <a:pPr algn="l">
              <a:defRPr sz="2400">
                <a:latin typeface="BentonSans Light"/>
                <a:ea typeface="BentonSans Light"/>
                <a:cs typeface="BentonSans Light"/>
                <a:sym typeface="BentonSans Light"/>
              </a:defRPr>
            </a:pPr>
            <a:endParaRPr>
              <a:latin typeface="+mn-lt"/>
              <a:ea typeface="+mn-ea"/>
              <a:cs typeface="+mn-cs"/>
              <a:sym typeface="Helvetica"/>
            </a:endParaRPr>
          </a:p>
          <a:p>
            <a:pPr algn="l">
              <a:defRPr sz="2400">
                <a:latin typeface="BentonSans Light"/>
                <a:ea typeface="BentonSans Light"/>
                <a:cs typeface="BentonSans Light"/>
                <a:sym typeface="BentonSans Light"/>
              </a:defRPr>
            </a:pPr>
            <a:endParaRPr>
              <a:latin typeface="+mn-lt"/>
              <a:ea typeface="+mn-ea"/>
              <a:cs typeface="+mn-cs"/>
              <a:sym typeface="Helvetica"/>
            </a:endParaRPr>
          </a:p>
          <a:p>
            <a:pPr>
              <a:defRPr sz="2400">
                <a:latin typeface="BentonSans Light"/>
                <a:ea typeface="BentonSans Light"/>
                <a:cs typeface="BentonSans Light"/>
                <a:sym typeface="BentonSans Light"/>
              </a:defRPr>
            </a:pPr>
            <a:r>
              <a:t>“In certe parti del Paese molto importanti politicamente, istituzioni come le società di calcio sono di vitale importanza per le comunità. </a:t>
            </a:r>
            <a:endParaRPr>
              <a:latin typeface="+mn-lt"/>
              <a:ea typeface="+mn-ea"/>
              <a:cs typeface="+mn-cs"/>
              <a:sym typeface="Helvetica"/>
            </a:endParaRPr>
          </a:p>
          <a:p>
            <a:pPr>
              <a:defRPr sz="2400">
                <a:latin typeface="BentonSans Light"/>
                <a:ea typeface="BentonSans Light"/>
                <a:cs typeface="BentonSans Light"/>
                <a:sym typeface="BentonSans Light"/>
              </a:defRPr>
            </a:pPr>
            <a:r>
              <a:t>Nessuna sorpresa che questo tema acquisti grande risonanza sia nel governo che nel Partito Laburista”</a:t>
            </a:r>
            <a:endParaRPr>
              <a:latin typeface="+mn-lt"/>
              <a:ea typeface="+mn-ea"/>
              <a:cs typeface="+mn-cs"/>
              <a:sym typeface="Helvetica"/>
            </a:endParaRPr>
          </a:p>
          <a:p>
            <a:pPr>
              <a:defRPr sz="2400">
                <a:latin typeface="BentonSans Light"/>
                <a:ea typeface="BentonSans Light"/>
                <a:cs typeface="BentonSans Light"/>
                <a:sym typeface="BentonSans Light"/>
              </a:defRPr>
            </a:pPr>
            <a:r>
              <a:t>Will Tanner, direttore del think tank Onward*</a:t>
            </a:r>
          </a:p>
          <a:p>
            <a:pPr algn="l">
              <a:defRPr sz="2400">
                <a:latin typeface="BentonSans Light"/>
                <a:ea typeface="BentonSans Light"/>
                <a:cs typeface="BentonSans Light"/>
                <a:sym typeface="BentonSans Light"/>
              </a:defRPr>
            </a:pPr>
            <a:endParaRPr/>
          </a:p>
          <a:p>
            <a:pPr algn="l">
              <a:defRPr sz="2400">
                <a:latin typeface="BentonSans Light"/>
                <a:ea typeface="BentonSans Light"/>
                <a:cs typeface="BentonSans Light"/>
                <a:sym typeface="BentonSans Light"/>
              </a:defRPr>
            </a:pPr>
            <a:endParaRPr/>
          </a:p>
          <a:p>
            <a:pPr algn="l">
              <a:defRPr sz="2400">
                <a:latin typeface="BentonSans Light"/>
                <a:ea typeface="BentonSans Light"/>
                <a:cs typeface="BentonSans Light"/>
                <a:sym typeface="BentonSans Light"/>
              </a:defRPr>
            </a:pPr>
            <a:r>
              <a:t>*fonte: Politico</a:t>
            </a:r>
          </a:p>
        </p:txBody>
      </p:sp>
      <p:pic>
        <p:nvPicPr>
          <p:cNvPr id="13" name="pasted-image.pdf">
            <a:extLst>
              <a:ext uri="{FF2B5EF4-FFF2-40B4-BE49-F238E27FC236}">
                <a16:creationId xmlns:a16="http://schemas.microsoft.com/office/drawing/2014/main" id="{6B0E95AC-ADC8-4910-8CF9-94CD2F6653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523" name="Group 132"/>
          <p:cNvGrpSpPr/>
          <p:nvPr/>
        </p:nvGrpSpPr>
        <p:grpSpPr>
          <a:xfrm>
            <a:off x="11975124" y="292067"/>
            <a:ext cx="593479" cy="593481"/>
            <a:chOff x="0" y="-1"/>
            <a:chExt cx="593477" cy="593480"/>
          </a:xfrm>
        </p:grpSpPr>
        <p:sp>
          <p:nvSpPr>
            <p:cNvPr id="521"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22"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524"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526"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Everything is politics</a:t>
            </a:r>
          </a:p>
        </p:txBody>
      </p:sp>
      <p:sp>
        <p:nvSpPr>
          <p:cNvPr id="527" name="Shape 129"/>
          <p:cNvSpPr/>
          <p:nvPr/>
        </p:nvSpPr>
        <p:spPr>
          <a:xfrm flipV="1">
            <a:off x="4822521" y="556320"/>
            <a:ext cx="6864457" cy="32488"/>
          </a:xfrm>
          <a:prstGeom prst="line">
            <a:avLst/>
          </a:prstGeom>
          <a:ln w="38100">
            <a:solidFill>
              <a:srgbClr val="47ABDC"/>
            </a:solidFill>
            <a:miter lim="400000"/>
          </a:ln>
        </p:spPr>
        <p:txBody>
          <a:bodyPr lIns="45718" tIns="45718" rIns="45718" bIns="45718"/>
          <a:lstStyle/>
          <a:p>
            <a:endParaRPr/>
          </a:p>
        </p:txBody>
      </p:sp>
      <p:sp>
        <p:nvSpPr>
          <p:cNvPr id="528"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529"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530" name="CasellaDiTesto 15"/>
          <p:cNvSpPr txBox="1"/>
          <p:nvPr/>
        </p:nvSpPr>
        <p:spPr>
          <a:xfrm>
            <a:off x="812434" y="1009340"/>
            <a:ext cx="10624023" cy="6555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r>
              <a:rPr dirty="0"/>
              <a:t>Will Tanner fa </a:t>
            </a:r>
            <a:r>
              <a:rPr dirty="0" err="1"/>
              <a:t>riferimento</a:t>
            </a:r>
            <a:r>
              <a:rPr dirty="0"/>
              <a:t> a una </a:t>
            </a:r>
            <a:r>
              <a:rPr dirty="0" err="1"/>
              <a:t>particolare</a:t>
            </a:r>
            <a:r>
              <a:rPr dirty="0"/>
              <a:t> area dove, secondo </a:t>
            </a:r>
            <a:r>
              <a:rPr dirty="0" err="1"/>
              <a:t>diversi</a:t>
            </a:r>
            <a:r>
              <a:rPr dirty="0"/>
              <a:t> </a:t>
            </a:r>
            <a:r>
              <a:rPr dirty="0" err="1"/>
              <a:t>analisti</a:t>
            </a:r>
            <a:r>
              <a:rPr dirty="0"/>
              <a:t>, </a:t>
            </a:r>
            <a:r>
              <a:rPr dirty="0" err="1"/>
              <a:t>i</a:t>
            </a:r>
            <a:r>
              <a:rPr dirty="0"/>
              <a:t> </a:t>
            </a:r>
            <a:r>
              <a:rPr dirty="0" err="1"/>
              <a:t>temi</a:t>
            </a:r>
            <a:r>
              <a:rPr dirty="0"/>
              <a:t> </a:t>
            </a:r>
            <a:r>
              <a:rPr dirty="0" err="1"/>
              <a:t>legati</a:t>
            </a:r>
            <a:r>
              <a:rPr dirty="0"/>
              <a:t> alle </a:t>
            </a:r>
            <a:r>
              <a:rPr dirty="0" err="1"/>
              <a:t>società</a:t>
            </a:r>
            <a:r>
              <a:rPr dirty="0"/>
              <a:t> di calcio </a:t>
            </a:r>
            <a:r>
              <a:rPr dirty="0" err="1"/>
              <a:t>sono</a:t>
            </a:r>
            <a:r>
              <a:rPr dirty="0"/>
              <a:t> </a:t>
            </a:r>
            <a:r>
              <a:rPr dirty="0" err="1"/>
              <a:t>particolarmente</a:t>
            </a:r>
            <a:r>
              <a:rPr dirty="0"/>
              <a:t> </a:t>
            </a:r>
            <a:r>
              <a:rPr dirty="0" err="1"/>
              <a:t>sentiti</a:t>
            </a:r>
            <a:r>
              <a:rPr dirty="0"/>
              <a:t>: il </a:t>
            </a:r>
            <a:r>
              <a:rPr sz="2800" dirty="0">
                <a:latin typeface="BentonSans Bold" panose="02000503000000020004" pitchFamily="50" charset="0"/>
              </a:rPr>
              <a:t>red wall</a:t>
            </a:r>
            <a:r>
              <a:rPr dirty="0"/>
              <a:t>.</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endParaRPr dirty="0">
              <a:latin typeface="+mn-lt"/>
              <a:ea typeface="+mn-ea"/>
              <a:cs typeface="+mn-cs"/>
              <a:sym typeface="Helvetica"/>
            </a:endParaRPr>
          </a:p>
          <a:p>
            <a:pPr algn="l">
              <a:defRPr sz="2800">
                <a:latin typeface="BentonSans Light"/>
                <a:ea typeface="BentonSans Light"/>
                <a:cs typeface="BentonSans Light"/>
                <a:sym typeface="BentonSans Light"/>
              </a:defRPr>
            </a:pPr>
            <a:endParaRPr dirty="0">
              <a:latin typeface="+mn-lt"/>
              <a:ea typeface="+mn-ea"/>
              <a:cs typeface="+mn-cs"/>
              <a:sym typeface="Helvetica"/>
            </a:endParaRPr>
          </a:p>
          <a:p>
            <a:pPr algn="l">
              <a:defRPr sz="2800">
                <a:latin typeface="BentonSans Light"/>
                <a:ea typeface="BentonSans Light"/>
                <a:cs typeface="BentonSans Light"/>
                <a:sym typeface="BentonSans Light"/>
              </a:defRPr>
            </a:pP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a:t>Il red wall è </a:t>
            </a:r>
            <a:r>
              <a:rPr dirty="0" err="1"/>
              <a:t>un’area</a:t>
            </a:r>
            <a:r>
              <a:rPr dirty="0"/>
              <a:t> de Regno </a:t>
            </a:r>
            <a:r>
              <a:rPr dirty="0" err="1"/>
              <a:t>Unito</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err="1"/>
              <a:t>che</a:t>
            </a:r>
            <a:r>
              <a:rPr dirty="0"/>
              <a:t> </a:t>
            </a:r>
            <a:r>
              <a:rPr dirty="0" err="1"/>
              <a:t>corrisponde</a:t>
            </a:r>
            <a:r>
              <a:rPr dirty="0"/>
              <a:t> con </a:t>
            </a:r>
            <a:r>
              <a:rPr dirty="0" err="1"/>
              <a:t>certe</a:t>
            </a:r>
            <a:r>
              <a:rPr dirty="0"/>
              <a:t> </a:t>
            </a:r>
            <a:r>
              <a:rPr dirty="0" err="1"/>
              <a:t>aree</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err="1"/>
              <a:t>centro-settentrionali</a:t>
            </a:r>
            <a:r>
              <a:rPr dirty="0"/>
              <a:t> </a:t>
            </a:r>
            <a:r>
              <a:rPr dirty="0" err="1"/>
              <a:t>dell’Inghilterra</a:t>
            </a:r>
            <a:r>
              <a:rPr dirty="0"/>
              <a:t>,</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err="1"/>
              <a:t>particolarmente</a:t>
            </a:r>
            <a:r>
              <a:rPr dirty="0"/>
              <a:t> </a:t>
            </a:r>
            <a:r>
              <a:rPr dirty="0" err="1"/>
              <a:t>strategiche</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a:t>in termini </a:t>
            </a:r>
            <a:r>
              <a:rPr dirty="0" err="1"/>
              <a:t>elettorali</a:t>
            </a:r>
            <a:r>
              <a:rPr dirty="0"/>
              <a:t>, </a:t>
            </a:r>
            <a:r>
              <a:rPr dirty="0" err="1"/>
              <a:t>essendo</a:t>
            </a:r>
            <a:r>
              <a:rPr dirty="0"/>
              <a:t> </a:t>
            </a:r>
            <a:r>
              <a:rPr dirty="0" err="1"/>
              <a:t>seggi</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err="1"/>
              <a:t>storicamente</a:t>
            </a:r>
            <a:r>
              <a:rPr dirty="0"/>
              <a:t> </a:t>
            </a:r>
            <a:r>
              <a:rPr dirty="0" err="1"/>
              <a:t>laburisti</a:t>
            </a:r>
            <a:r>
              <a:rPr dirty="0"/>
              <a:t> </a:t>
            </a:r>
            <a:r>
              <a:rPr dirty="0" err="1"/>
              <a:t>che</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err="1"/>
              <a:t>recentemente</a:t>
            </a:r>
            <a:r>
              <a:rPr dirty="0"/>
              <a:t> </a:t>
            </a:r>
            <a:r>
              <a:rPr dirty="0" err="1"/>
              <a:t>si</a:t>
            </a:r>
            <a:r>
              <a:rPr dirty="0"/>
              <a:t> </a:t>
            </a:r>
            <a:r>
              <a:rPr dirty="0" err="1"/>
              <a:t>stanno</a:t>
            </a:r>
            <a:r>
              <a:rPr dirty="0"/>
              <a:t> </a:t>
            </a:r>
            <a:r>
              <a:rPr dirty="0" err="1"/>
              <a:t>spostando</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a:t>verso il </a:t>
            </a:r>
            <a:r>
              <a:rPr dirty="0" err="1"/>
              <a:t>partito</a:t>
            </a:r>
            <a:r>
              <a:rPr dirty="0"/>
              <a:t> </a:t>
            </a:r>
            <a:r>
              <a:rPr dirty="0" err="1"/>
              <a:t>conservatore</a:t>
            </a:r>
            <a:r>
              <a:rPr dirty="0"/>
              <a:t>.</a:t>
            </a:r>
            <a:endParaRPr sz="2400" dirty="0"/>
          </a:p>
        </p:txBody>
      </p:sp>
      <p:pic>
        <p:nvPicPr>
          <p:cNvPr id="531" name="Picture 2" descr="Picture 2"/>
          <p:cNvPicPr>
            <a:picLocks noChangeAspect="1"/>
          </p:cNvPicPr>
          <p:nvPr/>
        </p:nvPicPr>
        <p:blipFill>
          <a:blip r:embed="rId3"/>
          <a:stretch>
            <a:fillRect/>
          </a:stretch>
        </p:blipFill>
        <p:spPr>
          <a:xfrm>
            <a:off x="6964470" y="3236728"/>
            <a:ext cx="5211944" cy="5331075"/>
          </a:xfrm>
          <a:prstGeom prst="rect">
            <a:avLst/>
          </a:prstGeom>
          <a:ln w="12700">
            <a:miter lim="400000"/>
          </a:ln>
        </p:spPr>
      </p:pic>
      <p:pic>
        <p:nvPicPr>
          <p:cNvPr id="14" name="pasted-image.pdf">
            <a:extLst>
              <a:ext uri="{FF2B5EF4-FFF2-40B4-BE49-F238E27FC236}">
                <a16:creationId xmlns:a16="http://schemas.microsoft.com/office/drawing/2014/main" id="{68A27636-6554-4F05-842D-171AE0F123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536" name="Group 132"/>
          <p:cNvGrpSpPr/>
          <p:nvPr/>
        </p:nvGrpSpPr>
        <p:grpSpPr>
          <a:xfrm>
            <a:off x="11975124" y="292067"/>
            <a:ext cx="593479" cy="593481"/>
            <a:chOff x="0" y="-1"/>
            <a:chExt cx="593477" cy="593480"/>
          </a:xfrm>
        </p:grpSpPr>
        <p:sp>
          <p:nvSpPr>
            <p:cNvPr id="534"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35"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537"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539"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Everything is politics</a:t>
            </a:r>
          </a:p>
        </p:txBody>
      </p:sp>
      <p:sp>
        <p:nvSpPr>
          <p:cNvPr id="540" name="Shape 129"/>
          <p:cNvSpPr/>
          <p:nvPr/>
        </p:nvSpPr>
        <p:spPr>
          <a:xfrm flipV="1">
            <a:off x="4822521" y="556320"/>
            <a:ext cx="6864457" cy="32488"/>
          </a:xfrm>
          <a:prstGeom prst="line">
            <a:avLst/>
          </a:prstGeom>
          <a:ln w="38100">
            <a:solidFill>
              <a:srgbClr val="47ABDC"/>
            </a:solidFill>
            <a:miter lim="400000"/>
          </a:ln>
        </p:spPr>
        <p:txBody>
          <a:bodyPr lIns="45718" tIns="45718" rIns="45718" bIns="45718"/>
          <a:lstStyle/>
          <a:p>
            <a:endParaRPr/>
          </a:p>
        </p:txBody>
      </p:sp>
      <p:sp>
        <p:nvSpPr>
          <p:cNvPr id="541"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542"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543" name="CasellaDiTesto 15"/>
          <p:cNvSpPr txBox="1"/>
          <p:nvPr/>
        </p:nvSpPr>
        <p:spPr>
          <a:xfrm>
            <a:off x="812434" y="1009339"/>
            <a:ext cx="10624023" cy="6901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endParaRPr/>
          </a:p>
          <a:p>
            <a:pPr algn="l">
              <a:defRPr sz="2800">
                <a:latin typeface="BentonSans Light"/>
                <a:ea typeface="BentonSans Light"/>
                <a:cs typeface="BentonSans Light"/>
                <a:sym typeface="BentonSans Light"/>
              </a:defRPr>
            </a:pPr>
            <a:endParaRPr/>
          </a:p>
          <a:p>
            <a:pPr algn="l">
              <a:defRPr sz="2800">
                <a:latin typeface="BentonSans Light"/>
                <a:ea typeface="BentonSans Light"/>
                <a:cs typeface="BentonSans Light"/>
                <a:sym typeface="BentonSans Light"/>
              </a:defRPr>
            </a:pPr>
            <a:endParaRPr/>
          </a:p>
          <a:p>
            <a:pPr algn="l">
              <a:defRPr sz="2800">
                <a:latin typeface="BentonSans Light"/>
                <a:ea typeface="BentonSans Light"/>
                <a:cs typeface="BentonSans Light"/>
                <a:sym typeface="BentonSans Light"/>
              </a:defRPr>
            </a:pPr>
            <a:endParaRPr/>
          </a:p>
          <a:p>
            <a:pPr algn="l">
              <a:defRPr sz="2800">
                <a:latin typeface="BentonSans Light"/>
                <a:ea typeface="BentonSans Light"/>
                <a:cs typeface="BentonSans Light"/>
                <a:sym typeface="BentonSans Light"/>
              </a:defRPr>
            </a:pPr>
            <a:endParaRPr/>
          </a:p>
          <a:p>
            <a:pPr algn="l">
              <a:defRPr sz="2800">
                <a:latin typeface="BentonSans Light"/>
                <a:ea typeface="BentonSans Light"/>
                <a:cs typeface="BentonSans Light"/>
                <a:sym typeface="BentonSans Light"/>
              </a:defRPr>
            </a:pPr>
            <a:r>
              <a:t>Will Tanner racconta anche, come esempio, che in un focus group svolto nella città di Grimsby, emergeva che i cittadini consideravano il ritorno delle sedi del club di calcio in città come un modo utile per migliorare la qualità delle città. Un segno, dice, dell’importanza che hanno queste società per le comunità locali.</a:t>
            </a:r>
            <a:endParaRPr>
              <a:latin typeface="+mn-lt"/>
              <a:ea typeface="+mn-ea"/>
              <a:cs typeface="+mn-cs"/>
              <a:sym typeface="Helvetica"/>
            </a:endParaRPr>
          </a:p>
          <a:p>
            <a:pPr algn="l">
              <a:defRPr sz="2800">
                <a:latin typeface="BentonSans Light"/>
                <a:ea typeface="BentonSans Light"/>
                <a:cs typeface="BentonSans Light"/>
                <a:sym typeface="BentonSans Light"/>
              </a:defRPr>
            </a:pPr>
            <a:endParaRPr>
              <a:latin typeface="+mn-lt"/>
              <a:ea typeface="+mn-ea"/>
              <a:cs typeface="+mn-cs"/>
              <a:sym typeface="Helvetica"/>
            </a:endParaRPr>
          </a:p>
          <a:p>
            <a:pPr algn="l">
              <a:defRPr sz="2800">
                <a:latin typeface="BentonSans Light"/>
                <a:ea typeface="BentonSans Light"/>
                <a:cs typeface="BentonSans Light"/>
                <a:sym typeface="BentonSans Light"/>
              </a:defRPr>
            </a:pPr>
            <a:r>
              <a:t>«Una risposta così rapida è il segno che il governo capisce l’importanza che questi temi hanno per l’elettorato conservatore»</a:t>
            </a:r>
            <a:endParaRPr sz="2400"/>
          </a:p>
        </p:txBody>
      </p:sp>
      <p:pic>
        <p:nvPicPr>
          <p:cNvPr id="13" name="pasted-image.pdf">
            <a:extLst>
              <a:ext uri="{FF2B5EF4-FFF2-40B4-BE49-F238E27FC236}">
                <a16:creationId xmlns:a16="http://schemas.microsoft.com/office/drawing/2014/main" id="{298837AF-23D5-4439-8DE6-B46281BF02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548" name="Group 132"/>
          <p:cNvGrpSpPr/>
          <p:nvPr/>
        </p:nvGrpSpPr>
        <p:grpSpPr>
          <a:xfrm>
            <a:off x="11975124" y="292067"/>
            <a:ext cx="593479" cy="593481"/>
            <a:chOff x="0" y="-1"/>
            <a:chExt cx="593477" cy="593480"/>
          </a:xfrm>
        </p:grpSpPr>
        <p:sp>
          <p:nvSpPr>
            <p:cNvPr id="546"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47"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549"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551"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Everything is politics</a:t>
            </a:r>
          </a:p>
        </p:txBody>
      </p:sp>
      <p:sp>
        <p:nvSpPr>
          <p:cNvPr id="552" name="Shape 129"/>
          <p:cNvSpPr/>
          <p:nvPr/>
        </p:nvSpPr>
        <p:spPr>
          <a:xfrm flipV="1">
            <a:off x="4822521" y="556320"/>
            <a:ext cx="6864457" cy="32488"/>
          </a:xfrm>
          <a:prstGeom prst="line">
            <a:avLst/>
          </a:prstGeom>
          <a:ln w="38100">
            <a:solidFill>
              <a:srgbClr val="47ABDC"/>
            </a:solidFill>
            <a:miter lim="400000"/>
          </a:ln>
        </p:spPr>
        <p:txBody>
          <a:bodyPr lIns="45718" tIns="45718" rIns="45718" bIns="45718"/>
          <a:lstStyle/>
          <a:p>
            <a:endParaRPr/>
          </a:p>
        </p:txBody>
      </p:sp>
      <p:sp>
        <p:nvSpPr>
          <p:cNvPr id="553"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554"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555" name="CasellaDiTesto 15"/>
          <p:cNvSpPr txBox="1"/>
          <p:nvPr/>
        </p:nvSpPr>
        <p:spPr>
          <a:xfrm>
            <a:off x="812434" y="1009339"/>
            <a:ext cx="10624023" cy="5416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r>
              <a:rPr dirty="0" err="1"/>
              <a:t>Inoltre</a:t>
            </a:r>
            <a:r>
              <a:rPr dirty="0"/>
              <a:t> la </a:t>
            </a:r>
            <a:r>
              <a:rPr dirty="0" err="1"/>
              <a:t>critica</a:t>
            </a:r>
            <a:r>
              <a:rPr dirty="0"/>
              <a:t> </a:t>
            </a:r>
            <a:r>
              <a:rPr dirty="0" err="1"/>
              <a:t>alla</a:t>
            </a:r>
            <a:r>
              <a:rPr dirty="0"/>
              <a:t> Super League, da un punto di vista </a:t>
            </a:r>
            <a:r>
              <a:rPr dirty="0" err="1"/>
              <a:t>comunicativo</a:t>
            </a:r>
            <a:r>
              <a:rPr dirty="0"/>
              <a:t>, </a:t>
            </a:r>
            <a:r>
              <a:rPr dirty="0" err="1"/>
              <a:t>entra</a:t>
            </a:r>
            <a:r>
              <a:rPr dirty="0"/>
              <a:t> </a:t>
            </a:r>
            <a:r>
              <a:rPr dirty="0" err="1"/>
              <a:t>perfettamente</a:t>
            </a:r>
            <a:r>
              <a:rPr dirty="0"/>
              <a:t> </a:t>
            </a:r>
            <a:r>
              <a:rPr dirty="0" err="1"/>
              <a:t>nei</a:t>
            </a:r>
            <a:r>
              <a:rPr dirty="0"/>
              <a:t> frame </a:t>
            </a:r>
            <a:r>
              <a:rPr dirty="0" err="1"/>
              <a:t>spesso</a:t>
            </a:r>
            <a:r>
              <a:rPr dirty="0"/>
              <a:t> </a:t>
            </a:r>
            <a:r>
              <a:rPr dirty="0" err="1"/>
              <a:t>utilizzati</a:t>
            </a:r>
            <a:r>
              <a:rPr dirty="0"/>
              <a:t> da Boris Johnson </a:t>
            </a:r>
            <a:r>
              <a:rPr dirty="0" err="1"/>
              <a:t>nella</a:t>
            </a:r>
            <a:r>
              <a:rPr dirty="0"/>
              <a:t> </a:t>
            </a:r>
            <a:r>
              <a:rPr dirty="0" err="1"/>
              <a:t>sua</a:t>
            </a:r>
            <a:r>
              <a:rPr dirty="0"/>
              <a:t> </a:t>
            </a:r>
            <a:r>
              <a:rPr dirty="0" err="1"/>
              <a:t>retorica</a:t>
            </a:r>
            <a:r>
              <a:rPr dirty="0"/>
              <a:t>, come </a:t>
            </a:r>
            <a:r>
              <a:rPr lang="it-IT" dirty="0"/>
              <a:t>'</a:t>
            </a:r>
            <a:r>
              <a:rPr dirty="0"/>
              <a:t>locale vs </a:t>
            </a:r>
            <a:r>
              <a:rPr dirty="0" err="1"/>
              <a:t>europeo</a:t>
            </a:r>
            <a:r>
              <a:rPr dirty="0"/>
              <a:t>/</a:t>
            </a:r>
            <a:r>
              <a:rPr dirty="0" err="1"/>
              <a:t>internazionale</a:t>
            </a:r>
            <a:r>
              <a:rPr lang="it-IT" dirty="0"/>
              <a:t>'</a:t>
            </a:r>
            <a:r>
              <a:rPr dirty="0"/>
              <a:t> e </a:t>
            </a:r>
            <a:r>
              <a:rPr lang="it-IT" dirty="0"/>
              <a:t>'</a:t>
            </a:r>
            <a:r>
              <a:rPr dirty="0" err="1"/>
              <a:t>popolo</a:t>
            </a:r>
            <a:r>
              <a:rPr dirty="0"/>
              <a:t> vs </a:t>
            </a:r>
            <a:r>
              <a:rPr lang="it-IT" dirty="0" err="1"/>
              <a:t>é</a:t>
            </a:r>
            <a:r>
              <a:rPr dirty="0"/>
              <a:t>lite</a:t>
            </a:r>
            <a:r>
              <a:rPr lang="it-IT" dirty="0"/>
              <a:t>'</a:t>
            </a:r>
            <a:r>
              <a:rPr dirty="0"/>
              <a:t>.</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a:t>Non </a:t>
            </a:r>
            <a:r>
              <a:rPr dirty="0" err="1"/>
              <a:t>sorprende</a:t>
            </a:r>
            <a:r>
              <a:rPr dirty="0"/>
              <a:t> </a:t>
            </a:r>
            <a:r>
              <a:rPr dirty="0" err="1"/>
              <a:t>quindi</a:t>
            </a:r>
            <a:r>
              <a:rPr dirty="0"/>
              <a:t> </a:t>
            </a:r>
            <a:r>
              <a:rPr dirty="0" err="1"/>
              <a:t>che</a:t>
            </a:r>
            <a:r>
              <a:rPr dirty="0"/>
              <a:t> </a:t>
            </a:r>
            <a:r>
              <a:rPr dirty="0" err="1"/>
              <a:t>mentre</a:t>
            </a:r>
            <a:r>
              <a:rPr dirty="0"/>
              <a:t> Draghi, Sanchez e Macron </a:t>
            </a:r>
            <a:r>
              <a:rPr dirty="0" err="1"/>
              <a:t>sono</a:t>
            </a:r>
            <a:r>
              <a:rPr dirty="0"/>
              <a:t> </a:t>
            </a:r>
            <a:r>
              <a:rPr dirty="0" err="1"/>
              <a:t>intervenuti</a:t>
            </a:r>
            <a:r>
              <a:rPr dirty="0"/>
              <a:t> con </a:t>
            </a:r>
            <a:r>
              <a:rPr dirty="0" err="1"/>
              <a:t>comunicati</a:t>
            </a:r>
            <a:r>
              <a:rPr dirty="0"/>
              <a:t> molto </a:t>
            </a:r>
            <a:r>
              <a:rPr dirty="0" err="1"/>
              <a:t>istituzionali</a:t>
            </a:r>
            <a:r>
              <a:rPr dirty="0"/>
              <a:t>, Johnson </a:t>
            </a:r>
            <a:r>
              <a:rPr dirty="0" err="1"/>
              <a:t>si</a:t>
            </a:r>
            <a:r>
              <a:rPr dirty="0"/>
              <a:t> </a:t>
            </a:r>
            <a:r>
              <a:rPr dirty="0" err="1"/>
              <a:t>è</a:t>
            </a:r>
            <a:r>
              <a:rPr dirty="0"/>
              <a:t> </a:t>
            </a:r>
            <a:r>
              <a:rPr dirty="0" err="1"/>
              <a:t>calato</a:t>
            </a:r>
            <a:r>
              <a:rPr dirty="0"/>
              <a:t> molto di </a:t>
            </a:r>
            <a:r>
              <a:rPr dirty="0" err="1"/>
              <a:t>più</a:t>
            </a:r>
            <a:r>
              <a:rPr dirty="0"/>
              <a:t> </a:t>
            </a:r>
            <a:r>
              <a:rPr dirty="0" err="1"/>
              <a:t>nel</a:t>
            </a:r>
            <a:r>
              <a:rPr dirty="0"/>
              <a:t> </a:t>
            </a:r>
            <a:r>
              <a:rPr sz="2800" dirty="0">
                <a:latin typeface="BentonSans Bold" panose="02000503000000020004" pitchFamily="50" charset="0"/>
              </a:rPr>
              <a:t>frame </a:t>
            </a:r>
            <a:r>
              <a:rPr sz="2800" dirty="0" err="1">
                <a:latin typeface="BentonSans Bold" panose="02000503000000020004" pitchFamily="50" charset="0"/>
              </a:rPr>
              <a:t>dominante</a:t>
            </a:r>
            <a:r>
              <a:rPr sz="2800" dirty="0">
                <a:latin typeface="BentonSans Bold" panose="02000503000000020004" pitchFamily="50" charset="0"/>
              </a:rPr>
              <a:t> </a:t>
            </a:r>
            <a:r>
              <a:rPr lang="it-IT" dirty="0"/>
              <a:t>'</a:t>
            </a:r>
            <a:r>
              <a:rPr dirty="0"/>
              <a:t>calcio del </a:t>
            </a:r>
            <a:r>
              <a:rPr dirty="0" err="1"/>
              <a:t>popolo</a:t>
            </a:r>
            <a:r>
              <a:rPr dirty="0"/>
              <a:t> vs calcio </a:t>
            </a:r>
            <a:r>
              <a:rPr dirty="0" err="1"/>
              <a:t>delle</a:t>
            </a:r>
            <a:r>
              <a:rPr dirty="0"/>
              <a:t> </a:t>
            </a:r>
            <a:r>
              <a:rPr lang="it-IT" dirty="0" err="1"/>
              <a:t>é</a:t>
            </a:r>
            <a:r>
              <a:rPr dirty="0"/>
              <a:t>lite</a:t>
            </a:r>
            <a:r>
              <a:rPr lang="it-IT" dirty="0"/>
              <a:t>'</a:t>
            </a:r>
            <a:r>
              <a:rPr dirty="0"/>
              <a:t>, come </a:t>
            </a:r>
            <a:r>
              <a:rPr dirty="0" err="1"/>
              <a:t>nei</a:t>
            </a:r>
            <a:r>
              <a:rPr dirty="0"/>
              <a:t> </a:t>
            </a:r>
            <a:r>
              <a:rPr dirty="0" err="1"/>
              <a:t>seguenti</a:t>
            </a:r>
            <a:r>
              <a:rPr dirty="0"/>
              <a:t> </a:t>
            </a:r>
            <a:r>
              <a:rPr dirty="0" err="1"/>
              <a:t>esempi</a:t>
            </a:r>
            <a:r>
              <a:rPr dirty="0"/>
              <a:t>:</a:t>
            </a:r>
          </a:p>
          <a:p>
            <a:pPr>
              <a:defRPr sz="2200">
                <a:latin typeface="BentonSans Light"/>
                <a:ea typeface="BentonSans Light"/>
                <a:cs typeface="BentonSans Light"/>
                <a:sym typeface="BentonSans Light"/>
              </a:defRPr>
            </a:pPr>
            <a:endParaRPr dirty="0"/>
          </a:p>
          <a:p>
            <a:pPr>
              <a:defRPr sz="2200">
                <a:latin typeface="BentonSans Light"/>
                <a:ea typeface="BentonSans Light"/>
                <a:cs typeface="BentonSans Light"/>
                <a:sym typeface="BentonSans Light"/>
              </a:defRPr>
            </a:pPr>
            <a:endParaRPr dirty="0"/>
          </a:p>
          <a:p>
            <a:pPr>
              <a:defRPr sz="2200">
                <a:latin typeface="BentonSans Light"/>
                <a:ea typeface="BentonSans Light"/>
                <a:cs typeface="BentonSans Light"/>
                <a:sym typeface="BentonSans Light"/>
              </a:defRPr>
            </a:pPr>
            <a:endParaRPr dirty="0"/>
          </a:p>
        </p:txBody>
      </p:sp>
      <p:sp>
        <p:nvSpPr>
          <p:cNvPr id="556" name="CasellaDiTesto 1"/>
          <p:cNvSpPr txBox="1"/>
          <p:nvPr/>
        </p:nvSpPr>
        <p:spPr>
          <a:xfrm>
            <a:off x="3482283" y="4476387"/>
            <a:ext cx="8492842" cy="527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000">
                <a:latin typeface="BentonSans Light"/>
                <a:ea typeface="BentonSans Light"/>
                <a:cs typeface="BentonSans Light"/>
                <a:sym typeface="BentonSans Light"/>
              </a:defRPr>
            </a:pPr>
            <a:endParaRPr/>
          </a:p>
          <a:p>
            <a:pPr algn="l">
              <a:defRPr sz="2000">
                <a:latin typeface="BentonSans Light"/>
                <a:ea typeface="BentonSans Light"/>
                <a:cs typeface="BentonSans Light"/>
                <a:sym typeface="BentonSans Light"/>
              </a:defRPr>
            </a:pPr>
            <a:endParaRPr/>
          </a:p>
          <a:p>
            <a:pPr algn="l">
              <a:defRPr sz="2000">
                <a:latin typeface="BentonSans Light"/>
                <a:ea typeface="BentonSans Light"/>
                <a:cs typeface="BentonSans Light"/>
                <a:sym typeface="BentonSans Light"/>
              </a:defRPr>
            </a:pPr>
            <a:endParaRPr/>
          </a:p>
          <a:p>
            <a:pPr algn="l">
              <a:defRPr sz="2000">
                <a:latin typeface="BentonSans Light"/>
                <a:ea typeface="BentonSans Light"/>
                <a:cs typeface="BentonSans Light"/>
                <a:sym typeface="BentonSans Light"/>
              </a:defRPr>
            </a:pPr>
            <a:r>
              <a:t>È sbagliato che i club siano «dislocati dalle loro città d'origine, presi e trasformati in marchi internazionali, spinti dai miliardi delle banche,</a:t>
            </a:r>
            <a:endParaRPr>
              <a:latin typeface="+mn-lt"/>
              <a:ea typeface="+mn-ea"/>
              <a:cs typeface="+mn-cs"/>
              <a:sym typeface="Helvetica"/>
            </a:endParaRPr>
          </a:p>
          <a:p>
            <a:pPr algn="l">
              <a:defRPr sz="2000">
                <a:latin typeface="BentonSans Light"/>
                <a:ea typeface="BentonSans Light"/>
                <a:cs typeface="BentonSans Light"/>
                <a:sym typeface="BentonSans Light"/>
              </a:defRPr>
            </a:pPr>
            <a:r>
              <a:t>senza alcun riferimento ai fan ea coloro che li hanno amati per tutta la vita»</a:t>
            </a:r>
            <a:endParaRPr>
              <a:latin typeface="+mn-lt"/>
              <a:ea typeface="+mn-ea"/>
              <a:cs typeface="+mn-cs"/>
              <a:sym typeface="Helvetica"/>
            </a:endParaRPr>
          </a:p>
          <a:p>
            <a:pPr algn="l">
              <a:defRPr sz="2000">
                <a:latin typeface="BentonSans Light"/>
                <a:ea typeface="BentonSans Light"/>
                <a:cs typeface="BentonSans Light"/>
                <a:sym typeface="BentonSans Light"/>
              </a:defRPr>
            </a:pPr>
            <a:endParaRPr>
              <a:latin typeface="+mn-lt"/>
              <a:ea typeface="+mn-ea"/>
              <a:cs typeface="+mn-cs"/>
              <a:sym typeface="Helvetica"/>
            </a:endParaRPr>
          </a:p>
          <a:p>
            <a:pPr algn="l">
              <a:defRPr sz="2000">
                <a:latin typeface="BentonSans Light"/>
                <a:ea typeface="BentonSans Light"/>
                <a:cs typeface="BentonSans Light"/>
                <a:sym typeface="BentonSans Light"/>
              </a:defRPr>
            </a:pPr>
            <a:r>
              <a:t>«I club coinvolti ne dovranno rispondere di fronte ai tifosi</a:t>
            </a:r>
            <a:endParaRPr>
              <a:latin typeface="+mn-lt"/>
              <a:ea typeface="+mn-ea"/>
              <a:cs typeface="+mn-cs"/>
              <a:sym typeface="Helvetica"/>
            </a:endParaRPr>
          </a:p>
          <a:p>
            <a:pPr algn="l">
              <a:defRPr sz="2000">
                <a:latin typeface="BentonSans Light"/>
                <a:ea typeface="BentonSans Light"/>
                <a:cs typeface="BentonSans Light"/>
                <a:sym typeface="BentonSans Light"/>
              </a:defRPr>
            </a:pPr>
            <a:r>
              <a:t>e all’intera comunità del calcio»</a:t>
            </a:r>
            <a:endParaRPr>
              <a:latin typeface="+mn-lt"/>
              <a:ea typeface="+mn-ea"/>
              <a:cs typeface="+mn-cs"/>
              <a:sym typeface="Helvetica"/>
            </a:endParaRPr>
          </a:p>
          <a:p>
            <a:pPr algn="l">
              <a:defRPr sz="2000">
                <a:latin typeface="BentonSans Light"/>
                <a:ea typeface="BentonSans Light"/>
                <a:cs typeface="BentonSans Light"/>
                <a:sym typeface="BentonSans Light"/>
              </a:defRPr>
            </a:pPr>
            <a:endParaRPr>
              <a:latin typeface="+mn-lt"/>
              <a:ea typeface="+mn-ea"/>
              <a:cs typeface="+mn-cs"/>
              <a:sym typeface="Helvetica"/>
            </a:endParaRPr>
          </a:p>
          <a:p>
            <a:pPr algn="l">
              <a:defRPr sz="2000">
                <a:latin typeface="BentonSans Light"/>
                <a:ea typeface="BentonSans Light"/>
                <a:cs typeface="BentonSans Light"/>
                <a:sym typeface="BentonSans Light"/>
              </a:defRPr>
            </a:pPr>
            <a:r>
              <a:t>«Non penso che sia una buona notizia per i tifosi e per il calcio di questo Paese»</a:t>
            </a:r>
            <a:endParaRPr>
              <a:latin typeface="+mn-lt"/>
              <a:ea typeface="+mn-ea"/>
              <a:cs typeface="+mn-cs"/>
              <a:sym typeface="Helvetica"/>
            </a:endParaRPr>
          </a:p>
        </p:txBody>
      </p:sp>
      <p:pic>
        <p:nvPicPr>
          <p:cNvPr id="557" name="Immagine 2" descr="Immagine 2"/>
          <p:cNvPicPr>
            <a:picLocks noChangeAspect="1"/>
          </p:cNvPicPr>
          <p:nvPr/>
        </p:nvPicPr>
        <p:blipFill>
          <a:blip r:embed="rId3"/>
          <a:stretch>
            <a:fillRect/>
          </a:stretch>
        </p:blipFill>
        <p:spPr>
          <a:xfrm>
            <a:off x="812433" y="5792041"/>
            <a:ext cx="2362343" cy="2985942"/>
          </a:xfrm>
          <a:prstGeom prst="rect">
            <a:avLst/>
          </a:prstGeom>
          <a:ln w="12700">
            <a:miter lim="400000"/>
          </a:ln>
        </p:spPr>
      </p:pic>
      <p:pic>
        <p:nvPicPr>
          <p:cNvPr id="15" name="pasted-image.pdf">
            <a:extLst>
              <a:ext uri="{FF2B5EF4-FFF2-40B4-BE49-F238E27FC236}">
                <a16:creationId xmlns:a16="http://schemas.microsoft.com/office/drawing/2014/main" id="{D9594630-84EB-4D1E-888B-69A3028E499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562" name="Group 132"/>
          <p:cNvGrpSpPr/>
          <p:nvPr/>
        </p:nvGrpSpPr>
        <p:grpSpPr>
          <a:xfrm>
            <a:off x="11975124" y="292067"/>
            <a:ext cx="593479" cy="593481"/>
            <a:chOff x="0" y="-1"/>
            <a:chExt cx="593477" cy="593480"/>
          </a:xfrm>
        </p:grpSpPr>
        <p:sp>
          <p:nvSpPr>
            <p:cNvPr id="560"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61"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563"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565" name="Shape 133"/>
          <p:cNvSpPr txBox="1"/>
          <p:nvPr/>
        </p:nvSpPr>
        <p:spPr>
          <a:xfrm>
            <a:off x="365067" y="309404"/>
            <a:ext cx="6774769"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b="1">
                <a:solidFill>
                  <a:srgbClr val="2473B5"/>
                </a:solidFill>
                <a:latin typeface="BentonSans Bold"/>
                <a:ea typeface="BentonSans Bold"/>
                <a:cs typeface="BentonSans Bold"/>
                <a:sym typeface="BentonSans Bold"/>
              </a:defRPr>
            </a:lvl1pPr>
          </a:lstStyle>
          <a:p>
            <a:r>
              <a:t>Everything is politics</a:t>
            </a:r>
          </a:p>
        </p:txBody>
      </p:sp>
      <p:sp>
        <p:nvSpPr>
          <p:cNvPr id="566" name="Shape 129"/>
          <p:cNvSpPr/>
          <p:nvPr/>
        </p:nvSpPr>
        <p:spPr>
          <a:xfrm flipV="1">
            <a:off x="4822521" y="556320"/>
            <a:ext cx="6864457" cy="32488"/>
          </a:xfrm>
          <a:prstGeom prst="line">
            <a:avLst/>
          </a:prstGeom>
          <a:ln w="38100">
            <a:solidFill>
              <a:srgbClr val="47ABDC"/>
            </a:solidFill>
            <a:miter lim="400000"/>
          </a:ln>
        </p:spPr>
        <p:txBody>
          <a:bodyPr lIns="45718" tIns="45718" rIns="45718" bIns="45718"/>
          <a:lstStyle/>
          <a:p>
            <a:endParaRPr/>
          </a:p>
        </p:txBody>
      </p:sp>
      <p:sp>
        <p:nvSpPr>
          <p:cNvPr id="567"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568"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569" name="CasellaDiTesto 15"/>
          <p:cNvSpPr txBox="1"/>
          <p:nvPr/>
        </p:nvSpPr>
        <p:spPr>
          <a:xfrm>
            <a:off x="812434" y="927782"/>
            <a:ext cx="11369234" cy="7540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l">
              <a:defRPr sz="2800">
                <a:latin typeface="BentonSans Light"/>
                <a:ea typeface="BentonSans Light"/>
                <a:cs typeface="BentonSans Light"/>
                <a:sym typeface="BentonSans Light"/>
              </a:defRPr>
            </a:pPr>
            <a:endParaRPr dirty="0"/>
          </a:p>
          <a:p>
            <a:pPr algn="l">
              <a:defRPr sz="2400">
                <a:latin typeface="BentonSans Light"/>
                <a:ea typeface="BentonSans Light"/>
                <a:cs typeface="BentonSans Light"/>
                <a:sym typeface="BentonSans Light"/>
              </a:defRPr>
            </a:pPr>
            <a:endParaRPr dirty="0"/>
          </a:p>
          <a:p>
            <a:pPr algn="l">
              <a:defRPr sz="2400">
                <a:latin typeface="BentonSans Light"/>
                <a:ea typeface="BentonSans Light"/>
                <a:cs typeface="BentonSans Light"/>
                <a:sym typeface="BentonSans Light"/>
              </a:defRPr>
            </a:pPr>
            <a:r>
              <a:rPr dirty="0" err="1"/>
              <a:t>Anche</a:t>
            </a:r>
            <a:r>
              <a:rPr dirty="0"/>
              <a:t> in </a:t>
            </a:r>
            <a:r>
              <a:rPr dirty="0" err="1"/>
              <a:t>questo</a:t>
            </a:r>
            <a:r>
              <a:rPr dirty="0"/>
              <a:t> </a:t>
            </a:r>
            <a:r>
              <a:rPr dirty="0" err="1"/>
              <a:t>caso</a:t>
            </a:r>
            <a:r>
              <a:rPr dirty="0"/>
              <a:t> </a:t>
            </a:r>
            <a:r>
              <a:rPr dirty="0" err="1"/>
              <a:t>probabilmente</a:t>
            </a:r>
            <a:r>
              <a:rPr dirty="0"/>
              <a:t> </a:t>
            </a:r>
            <a:r>
              <a:rPr dirty="0" err="1"/>
              <a:t>i</a:t>
            </a:r>
            <a:r>
              <a:rPr dirty="0"/>
              <a:t> </a:t>
            </a:r>
            <a:r>
              <a:rPr dirty="0" err="1"/>
              <a:t>fondatori</a:t>
            </a:r>
            <a:r>
              <a:rPr dirty="0"/>
              <a:t> del nuovo </a:t>
            </a:r>
            <a:r>
              <a:rPr dirty="0" err="1"/>
              <a:t>campionato</a:t>
            </a:r>
            <a:r>
              <a:rPr dirty="0"/>
              <a:t> non </a:t>
            </a:r>
            <a:r>
              <a:rPr dirty="0" err="1"/>
              <a:t>si</a:t>
            </a:r>
            <a:r>
              <a:rPr dirty="0"/>
              <a:t> </a:t>
            </a:r>
            <a:r>
              <a:rPr dirty="0" err="1"/>
              <a:t>aspettavano</a:t>
            </a:r>
            <a:r>
              <a:rPr dirty="0"/>
              <a:t> una </a:t>
            </a:r>
            <a:r>
              <a:rPr dirty="0" err="1"/>
              <a:t>reazione</a:t>
            </a:r>
            <a:r>
              <a:rPr dirty="0"/>
              <a:t> da </a:t>
            </a:r>
            <a:r>
              <a:rPr dirty="0" err="1"/>
              <a:t>parte</a:t>
            </a:r>
            <a:r>
              <a:rPr dirty="0"/>
              <a:t> </a:t>
            </a:r>
            <a:r>
              <a:rPr dirty="0" err="1"/>
              <a:t>dei</a:t>
            </a:r>
            <a:r>
              <a:rPr dirty="0"/>
              <a:t> </a:t>
            </a:r>
            <a:r>
              <a:rPr dirty="0" err="1"/>
              <a:t>tifosi</a:t>
            </a:r>
            <a:r>
              <a:rPr dirty="0"/>
              <a:t> (e </a:t>
            </a:r>
            <a:r>
              <a:rPr dirty="0" err="1"/>
              <a:t>degli</a:t>
            </a:r>
            <a:r>
              <a:rPr dirty="0"/>
              <a:t> </a:t>
            </a:r>
            <a:r>
              <a:rPr dirty="0" err="1"/>
              <a:t>elettori</a:t>
            </a:r>
            <a:r>
              <a:rPr dirty="0"/>
              <a:t>) tale da </a:t>
            </a:r>
            <a:r>
              <a:rPr dirty="0" err="1"/>
              <a:t>convincere</a:t>
            </a:r>
            <a:r>
              <a:rPr dirty="0"/>
              <a:t> la </a:t>
            </a:r>
            <a:r>
              <a:rPr dirty="0" err="1"/>
              <a:t>politica</a:t>
            </a:r>
            <a:r>
              <a:rPr dirty="0"/>
              <a:t> a </a:t>
            </a:r>
            <a:r>
              <a:rPr dirty="0" err="1"/>
              <a:t>intervenire</a:t>
            </a:r>
            <a:r>
              <a:rPr dirty="0"/>
              <a:t>. </a:t>
            </a:r>
            <a:endParaRPr dirty="0">
              <a:latin typeface="+mn-lt"/>
              <a:ea typeface="+mn-ea"/>
              <a:cs typeface="+mn-cs"/>
              <a:sym typeface="Helvetica"/>
            </a:endParaRPr>
          </a:p>
          <a:p>
            <a:pPr algn="l">
              <a:defRPr sz="2400">
                <a:latin typeface="BentonSans Light"/>
                <a:ea typeface="BentonSans Light"/>
                <a:cs typeface="BentonSans Light"/>
                <a:sym typeface="BentonSans Light"/>
              </a:defRPr>
            </a:pPr>
            <a:endParaRPr dirty="0">
              <a:latin typeface="+mn-lt"/>
              <a:ea typeface="+mn-ea"/>
              <a:cs typeface="+mn-cs"/>
              <a:sym typeface="Helvetica"/>
            </a:endParaRPr>
          </a:p>
          <a:p>
            <a:pPr algn="l">
              <a:defRPr sz="2400">
                <a:latin typeface="BentonSans Light"/>
                <a:ea typeface="BentonSans Light"/>
                <a:cs typeface="BentonSans Light"/>
                <a:sym typeface="BentonSans Light"/>
              </a:defRPr>
            </a:pPr>
            <a:r>
              <a:rPr dirty="0" err="1"/>
              <a:t>Anche</a:t>
            </a:r>
            <a:r>
              <a:rPr dirty="0"/>
              <a:t> se  la </a:t>
            </a:r>
            <a:r>
              <a:rPr dirty="0" err="1"/>
              <a:t>reazione</a:t>
            </a:r>
            <a:r>
              <a:rPr dirty="0"/>
              <a:t> di </a:t>
            </a:r>
            <a:r>
              <a:rPr dirty="0" err="1"/>
              <a:t>altri</a:t>
            </a:r>
            <a:r>
              <a:rPr dirty="0"/>
              <a:t> </a:t>
            </a:r>
            <a:r>
              <a:rPr dirty="0" err="1"/>
              <a:t>governi</a:t>
            </a:r>
            <a:r>
              <a:rPr dirty="0"/>
              <a:t> </a:t>
            </a:r>
            <a:r>
              <a:rPr dirty="0" err="1"/>
              <a:t>è</a:t>
            </a:r>
            <a:r>
              <a:rPr dirty="0"/>
              <a:t> </a:t>
            </a:r>
            <a:r>
              <a:rPr dirty="0" err="1"/>
              <a:t>stata</a:t>
            </a:r>
            <a:r>
              <a:rPr dirty="0"/>
              <a:t> molto </a:t>
            </a:r>
            <a:r>
              <a:rPr dirty="0" err="1"/>
              <a:t>meno</a:t>
            </a:r>
            <a:r>
              <a:rPr dirty="0"/>
              <a:t> </a:t>
            </a:r>
            <a:r>
              <a:rPr dirty="0" err="1"/>
              <a:t>tempestiva</a:t>
            </a:r>
            <a:r>
              <a:rPr dirty="0"/>
              <a:t> e </a:t>
            </a:r>
            <a:r>
              <a:rPr dirty="0" err="1"/>
              <a:t>incisiva</a:t>
            </a:r>
            <a:r>
              <a:rPr dirty="0"/>
              <a:t> di </a:t>
            </a:r>
            <a:r>
              <a:rPr dirty="0" err="1"/>
              <a:t>quella</a:t>
            </a:r>
            <a:r>
              <a:rPr dirty="0"/>
              <a:t> di Johnson, la </a:t>
            </a:r>
            <a:r>
              <a:rPr dirty="0" err="1"/>
              <a:t>posizione</a:t>
            </a:r>
            <a:r>
              <a:rPr dirty="0"/>
              <a:t> </a:t>
            </a:r>
            <a:r>
              <a:rPr dirty="0" err="1"/>
              <a:t>contraria</a:t>
            </a:r>
            <a:r>
              <a:rPr dirty="0"/>
              <a:t> </a:t>
            </a:r>
            <a:r>
              <a:rPr dirty="0" err="1"/>
              <a:t>dei</a:t>
            </a:r>
            <a:r>
              <a:rPr dirty="0"/>
              <a:t> </a:t>
            </a:r>
            <a:r>
              <a:rPr dirty="0" err="1"/>
              <a:t>primi</a:t>
            </a:r>
            <a:r>
              <a:rPr dirty="0"/>
              <a:t> </a:t>
            </a:r>
            <a:r>
              <a:rPr dirty="0" err="1"/>
              <a:t>ministri</a:t>
            </a:r>
            <a:r>
              <a:rPr dirty="0"/>
              <a:t> di Italia e </a:t>
            </a:r>
            <a:r>
              <a:rPr dirty="0" err="1"/>
              <a:t>Spagna</a:t>
            </a:r>
            <a:r>
              <a:rPr dirty="0"/>
              <a:t> non </a:t>
            </a:r>
            <a:r>
              <a:rPr dirty="0" err="1"/>
              <a:t>esclude</a:t>
            </a:r>
            <a:r>
              <a:rPr dirty="0"/>
              <a:t> </a:t>
            </a:r>
            <a:r>
              <a:rPr dirty="0" err="1"/>
              <a:t>che</a:t>
            </a:r>
            <a:r>
              <a:rPr dirty="0"/>
              <a:t> ci </a:t>
            </a:r>
            <a:r>
              <a:rPr dirty="0" err="1"/>
              <a:t>sarebbe</a:t>
            </a:r>
            <a:r>
              <a:rPr dirty="0"/>
              <a:t> </a:t>
            </a:r>
            <a:r>
              <a:rPr dirty="0" err="1"/>
              <a:t>stato</a:t>
            </a:r>
            <a:r>
              <a:rPr dirty="0"/>
              <a:t> un </a:t>
            </a:r>
            <a:r>
              <a:rPr dirty="0" err="1"/>
              <a:t>intervento</a:t>
            </a:r>
            <a:r>
              <a:rPr dirty="0"/>
              <a:t> di </a:t>
            </a:r>
            <a:r>
              <a:rPr dirty="0" err="1"/>
              <a:t>dissuasione</a:t>
            </a:r>
            <a:r>
              <a:rPr dirty="0"/>
              <a:t> </a:t>
            </a:r>
            <a:r>
              <a:rPr dirty="0" err="1"/>
              <a:t>rivolto</a:t>
            </a:r>
            <a:r>
              <a:rPr dirty="0"/>
              <a:t> </a:t>
            </a:r>
            <a:r>
              <a:rPr dirty="0" err="1"/>
              <a:t>anche</a:t>
            </a:r>
            <a:r>
              <a:rPr dirty="0"/>
              <a:t> ai club di </a:t>
            </a:r>
            <a:r>
              <a:rPr dirty="0" err="1"/>
              <a:t>questi</a:t>
            </a:r>
            <a:r>
              <a:rPr dirty="0"/>
              <a:t> due </a:t>
            </a:r>
            <a:r>
              <a:rPr dirty="0" err="1"/>
              <a:t>Paesi</a:t>
            </a:r>
            <a:r>
              <a:rPr dirty="0"/>
              <a:t>, </a:t>
            </a:r>
            <a:r>
              <a:rPr dirty="0" err="1"/>
              <a:t>magari</a:t>
            </a:r>
            <a:r>
              <a:rPr dirty="0"/>
              <a:t> in una </a:t>
            </a:r>
            <a:r>
              <a:rPr dirty="0" err="1"/>
              <a:t>fase</a:t>
            </a:r>
            <a:r>
              <a:rPr dirty="0"/>
              <a:t> </a:t>
            </a:r>
            <a:r>
              <a:rPr dirty="0" err="1"/>
              <a:t>successiva</a:t>
            </a:r>
            <a:r>
              <a:rPr dirty="0"/>
              <a:t>.</a:t>
            </a:r>
          </a:p>
          <a:p>
            <a:pPr algn="l">
              <a:defRPr sz="2400">
                <a:latin typeface="BentonSans Light"/>
                <a:ea typeface="BentonSans Light"/>
                <a:cs typeface="BentonSans Light"/>
                <a:sym typeface="BentonSans Light"/>
              </a:defRPr>
            </a:pPr>
            <a:endParaRPr dirty="0"/>
          </a:p>
          <a:p>
            <a:pPr algn="l">
              <a:defRPr sz="2400">
                <a:latin typeface="BentonSans Light"/>
                <a:ea typeface="BentonSans Light"/>
                <a:cs typeface="BentonSans Light"/>
                <a:sym typeface="BentonSans Light"/>
              </a:defRPr>
            </a:pPr>
            <a:r>
              <a:rPr dirty="0"/>
              <a:t>Ma </a:t>
            </a:r>
            <a:r>
              <a:rPr dirty="0" err="1"/>
              <a:t>resta</a:t>
            </a:r>
            <a:r>
              <a:rPr dirty="0"/>
              <a:t> il </a:t>
            </a:r>
            <a:r>
              <a:rPr dirty="0" err="1"/>
              <a:t>fatto</a:t>
            </a:r>
            <a:r>
              <a:rPr dirty="0"/>
              <a:t> </a:t>
            </a:r>
            <a:r>
              <a:rPr dirty="0" err="1"/>
              <a:t>che</a:t>
            </a:r>
            <a:r>
              <a:rPr dirty="0"/>
              <a:t> non </a:t>
            </a:r>
            <a:r>
              <a:rPr dirty="0" err="1"/>
              <a:t>garantirsi</a:t>
            </a:r>
            <a:r>
              <a:rPr dirty="0"/>
              <a:t> </a:t>
            </a:r>
            <a:r>
              <a:rPr dirty="0" err="1"/>
              <a:t>l’appoggio</a:t>
            </a:r>
            <a:r>
              <a:rPr dirty="0"/>
              <a:t> di </a:t>
            </a:r>
            <a:r>
              <a:rPr dirty="0" err="1"/>
              <a:t>parte</a:t>
            </a:r>
            <a:r>
              <a:rPr dirty="0"/>
              <a:t> </a:t>
            </a:r>
            <a:r>
              <a:rPr dirty="0" err="1"/>
              <a:t>dei</a:t>
            </a:r>
            <a:r>
              <a:rPr dirty="0"/>
              <a:t> </a:t>
            </a:r>
            <a:r>
              <a:rPr dirty="0" err="1"/>
              <a:t>politici</a:t>
            </a:r>
            <a:r>
              <a:rPr dirty="0"/>
              <a:t> in </a:t>
            </a:r>
            <a:r>
              <a:rPr dirty="0" err="1"/>
              <a:t>grado</a:t>
            </a:r>
            <a:r>
              <a:rPr dirty="0"/>
              <a:t> di </a:t>
            </a:r>
            <a:r>
              <a:rPr dirty="0" err="1"/>
              <a:t>influenzare</a:t>
            </a:r>
            <a:r>
              <a:rPr dirty="0"/>
              <a:t> il </a:t>
            </a:r>
            <a:r>
              <a:rPr dirty="0" err="1"/>
              <a:t>successo</a:t>
            </a:r>
            <a:r>
              <a:rPr dirty="0"/>
              <a:t> di </a:t>
            </a:r>
            <a:r>
              <a:rPr dirty="0" err="1"/>
              <a:t>un’operazione</a:t>
            </a:r>
            <a:r>
              <a:rPr dirty="0"/>
              <a:t> </a:t>
            </a:r>
            <a:r>
              <a:rPr dirty="0" err="1"/>
              <a:t>così</a:t>
            </a:r>
            <a:r>
              <a:rPr dirty="0"/>
              <a:t> </a:t>
            </a:r>
            <a:r>
              <a:rPr dirty="0" err="1"/>
              <a:t>ambiziosa</a:t>
            </a:r>
            <a:r>
              <a:rPr dirty="0"/>
              <a:t>, </a:t>
            </a:r>
            <a:r>
              <a:rPr dirty="0" err="1"/>
              <a:t>è</a:t>
            </a:r>
            <a:r>
              <a:rPr dirty="0"/>
              <a:t> </a:t>
            </a:r>
            <a:r>
              <a:rPr dirty="0" err="1"/>
              <a:t>magari</a:t>
            </a:r>
            <a:r>
              <a:rPr dirty="0"/>
              <a:t> </a:t>
            </a:r>
            <a:r>
              <a:rPr dirty="0" err="1"/>
              <a:t>verificare</a:t>
            </a:r>
            <a:r>
              <a:rPr dirty="0"/>
              <a:t> le </a:t>
            </a:r>
            <a:r>
              <a:rPr dirty="0" err="1"/>
              <a:t>criticità</a:t>
            </a:r>
            <a:r>
              <a:rPr dirty="0"/>
              <a:t> </a:t>
            </a:r>
            <a:r>
              <a:rPr dirty="0" err="1"/>
              <a:t>della</a:t>
            </a:r>
            <a:r>
              <a:rPr dirty="0"/>
              <a:t> Super League per le </a:t>
            </a:r>
            <a:r>
              <a:rPr dirty="0" err="1"/>
              <a:t>comunità</a:t>
            </a:r>
            <a:r>
              <a:rPr dirty="0"/>
              <a:t> </a:t>
            </a:r>
            <a:r>
              <a:rPr dirty="0" err="1"/>
              <a:t>locali</a:t>
            </a:r>
            <a:r>
              <a:rPr dirty="0"/>
              <a:t> in modo da </a:t>
            </a:r>
            <a:r>
              <a:rPr dirty="0" err="1"/>
              <a:t>poter</a:t>
            </a:r>
            <a:r>
              <a:rPr dirty="0"/>
              <a:t> </a:t>
            </a:r>
            <a:r>
              <a:rPr dirty="0" err="1"/>
              <a:t>rimediare</a:t>
            </a:r>
            <a:r>
              <a:rPr dirty="0"/>
              <a:t> e </a:t>
            </a:r>
            <a:r>
              <a:rPr dirty="0" err="1"/>
              <a:t>proporre</a:t>
            </a:r>
            <a:r>
              <a:rPr dirty="0"/>
              <a:t> un piano </a:t>
            </a:r>
            <a:r>
              <a:rPr dirty="0" err="1"/>
              <a:t>che</a:t>
            </a:r>
            <a:r>
              <a:rPr dirty="0"/>
              <a:t> </a:t>
            </a:r>
            <a:r>
              <a:rPr dirty="0" err="1"/>
              <a:t>superasse</a:t>
            </a:r>
            <a:r>
              <a:rPr dirty="0"/>
              <a:t> </a:t>
            </a:r>
            <a:r>
              <a:rPr dirty="0" err="1"/>
              <a:t>questi</a:t>
            </a:r>
            <a:r>
              <a:rPr dirty="0"/>
              <a:t> </a:t>
            </a:r>
            <a:r>
              <a:rPr dirty="0" err="1"/>
              <a:t>problemi</a:t>
            </a:r>
            <a:r>
              <a:rPr dirty="0"/>
              <a:t> e fosse </a:t>
            </a:r>
            <a:r>
              <a:rPr dirty="0" err="1"/>
              <a:t>più</a:t>
            </a:r>
            <a:r>
              <a:rPr dirty="0"/>
              <a:t> </a:t>
            </a:r>
            <a:r>
              <a:rPr dirty="0" err="1"/>
              <a:t>accettabile</a:t>
            </a:r>
            <a:r>
              <a:rPr dirty="0"/>
              <a:t> per </a:t>
            </a:r>
            <a:r>
              <a:rPr dirty="0" err="1"/>
              <a:t>eletti</a:t>
            </a:r>
            <a:r>
              <a:rPr dirty="0"/>
              <a:t> ed </a:t>
            </a:r>
            <a:r>
              <a:rPr dirty="0" err="1"/>
              <a:t>elettori</a:t>
            </a:r>
            <a:r>
              <a:rPr dirty="0"/>
              <a:t>, </a:t>
            </a:r>
            <a:r>
              <a:rPr dirty="0" err="1"/>
              <a:t>è</a:t>
            </a:r>
            <a:r>
              <a:rPr dirty="0"/>
              <a:t> </a:t>
            </a:r>
            <a:r>
              <a:rPr dirty="0" err="1"/>
              <a:t>stato</a:t>
            </a:r>
            <a:r>
              <a:rPr dirty="0"/>
              <a:t> uno </a:t>
            </a:r>
            <a:r>
              <a:rPr dirty="0" err="1"/>
              <a:t>degli</a:t>
            </a:r>
            <a:r>
              <a:rPr dirty="0"/>
              <a:t> </a:t>
            </a:r>
            <a:r>
              <a:rPr dirty="0" err="1"/>
              <a:t>errori</a:t>
            </a:r>
            <a:r>
              <a:rPr dirty="0"/>
              <a:t> </a:t>
            </a:r>
            <a:r>
              <a:rPr dirty="0" err="1"/>
              <a:t>fatali</a:t>
            </a:r>
            <a:r>
              <a:rPr dirty="0"/>
              <a:t>.</a:t>
            </a:r>
            <a:endParaRPr dirty="0">
              <a:latin typeface="+mn-lt"/>
              <a:ea typeface="+mn-ea"/>
              <a:cs typeface="+mn-cs"/>
              <a:sym typeface="Helvetica"/>
            </a:endParaRPr>
          </a:p>
          <a:p>
            <a:pPr algn="l">
              <a:defRPr sz="2400">
                <a:latin typeface="BentonSans Light"/>
                <a:ea typeface="BentonSans Light"/>
                <a:cs typeface="BentonSans Light"/>
                <a:sym typeface="BentonSans Light"/>
              </a:defRPr>
            </a:pPr>
            <a:endParaRPr dirty="0">
              <a:latin typeface="+mn-lt"/>
              <a:ea typeface="+mn-ea"/>
              <a:cs typeface="+mn-cs"/>
              <a:sym typeface="Helvetica"/>
            </a:endParaRPr>
          </a:p>
          <a:p>
            <a:pPr algn="l">
              <a:defRPr sz="2400">
                <a:latin typeface="BentonSans Light"/>
                <a:ea typeface="BentonSans Light"/>
                <a:cs typeface="BentonSans Light"/>
                <a:sym typeface="BentonSans Light"/>
              </a:defRPr>
            </a:pPr>
            <a:r>
              <a:rPr dirty="0"/>
              <a:t>Ma per fare </a:t>
            </a:r>
            <a:r>
              <a:rPr dirty="0" err="1"/>
              <a:t>tutto</a:t>
            </a:r>
            <a:r>
              <a:rPr dirty="0"/>
              <a:t> </a:t>
            </a:r>
            <a:r>
              <a:rPr dirty="0" err="1"/>
              <a:t>questo</a:t>
            </a:r>
            <a:r>
              <a:rPr dirty="0"/>
              <a:t> era </a:t>
            </a:r>
            <a:r>
              <a:rPr dirty="0" err="1"/>
              <a:t>necessaria</a:t>
            </a:r>
            <a:r>
              <a:rPr dirty="0"/>
              <a:t> una </a:t>
            </a:r>
            <a:r>
              <a:rPr dirty="0" err="1"/>
              <a:t>conoscenza</a:t>
            </a:r>
            <a:r>
              <a:rPr dirty="0"/>
              <a:t> del </a:t>
            </a:r>
            <a:r>
              <a:rPr dirty="0" err="1"/>
              <a:t>contesto</a:t>
            </a:r>
            <a:r>
              <a:rPr dirty="0"/>
              <a:t> politico </a:t>
            </a:r>
            <a:r>
              <a:rPr dirty="0" err="1"/>
              <a:t>che</a:t>
            </a:r>
            <a:r>
              <a:rPr dirty="0"/>
              <a:t> </a:t>
            </a:r>
            <a:r>
              <a:rPr dirty="0" err="1"/>
              <a:t>evidentemente</a:t>
            </a:r>
            <a:r>
              <a:rPr dirty="0"/>
              <a:t> </a:t>
            </a:r>
            <a:r>
              <a:rPr lang="it-IT" dirty="0"/>
              <a:t>è mancata</a:t>
            </a:r>
            <a:r>
              <a:rPr dirty="0"/>
              <a:t>, come </a:t>
            </a:r>
            <a:r>
              <a:rPr dirty="0" err="1"/>
              <a:t>hanno</a:t>
            </a:r>
            <a:r>
              <a:rPr dirty="0"/>
              <a:t> </a:t>
            </a:r>
            <a:r>
              <a:rPr dirty="0" err="1"/>
              <a:t>spiegato</a:t>
            </a:r>
            <a:r>
              <a:rPr dirty="0"/>
              <a:t> </a:t>
            </a:r>
            <a:r>
              <a:rPr dirty="0" err="1"/>
              <a:t>gli</a:t>
            </a:r>
            <a:r>
              <a:rPr dirty="0"/>
              <a:t> </a:t>
            </a:r>
            <a:r>
              <a:rPr dirty="0" err="1"/>
              <a:t>esperti</a:t>
            </a:r>
            <a:r>
              <a:rPr dirty="0"/>
              <a:t> </a:t>
            </a:r>
            <a:r>
              <a:rPr dirty="0" err="1"/>
              <a:t>citati</a:t>
            </a:r>
            <a:r>
              <a:rPr dirty="0"/>
              <a:t> </a:t>
            </a:r>
            <a:r>
              <a:rPr dirty="0" err="1"/>
              <a:t>nelle</a:t>
            </a:r>
            <a:r>
              <a:rPr dirty="0"/>
              <a:t> slide </a:t>
            </a:r>
            <a:r>
              <a:rPr dirty="0" err="1"/>
              <a:t>precedenti</a:t>
            </a:r>
            <a:r>
              <a:rPr dirty="0"/>
              <a:t>.</a:t>
            </a:r>
          </a:p>
        </p:txBody>
      </p:sp>
      <p:pic>
        <p:nvPicPr>
          <p:cNvPr id="13" name="pasted-image.pdf">
            <a:extLst>
              <a:ext uri="{FF2B5EF4-FFF2-40B4-BE49-F238E27FC236}">
                <a16:creationId xmlns:a16="http://schemas.microsoft.com/office/drawing/2014/main" id="{9D3CA044-58F4-41E5-842F-ADF6E005B5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F70BF"/>
        </a:solidFill>
        <a:effectLst/>
      </p:bgPr>
    </p:bg>
    <p:spTree>
      <p:nvGrpSpPr>
        <p:cNvPr id="1" name=""/>
        <p:cNvGrpSpPr/>
        <p:nvPr/>
      </p:nvGrpSpPr>
      <p:grpSpPr>
        <a:xfrm>
          <a:off x="0" y="0"/>
          <a:ext cx="0" cy="0"/>
          <a:chOff x="0" y="0"/>
          <a:chExt cx="0" cy="0"/>
        </a:xfrm>
      </p:grpSpPr>
      <p:sp>
        <p:nvSpPr>
          <p:cNvPr id="129" name="Shape 138"/>
          <p:cNvSpPr/>
          <p:nvPr/>
        </p:nvSpPr>
        <p:spPr>
          <a:xfrm>
            <a:off x="6502403" y="5252450"/>
            <a:ext cx="1270002" cy="1270002"/>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defRPr sz="3000">
                <a:solidFill>
                  <a:srgbClr val="FFFFFF"/>
                </a:solidFill>
                <a:latin typeface="BentonSans Bold"/>
                <a:ea typeface="BentonSans Bold"/>
                <a:cs typeface="BentonSans Bold"/>
                <a:sym typeface="BentonSans Bold"/>
              </a:defRPr>
            </a:pPr>
            <a:r>
              <a:rPr dirty="0"/>
              <a:t>	</a:t>
            </a:r>
            <a:endParaRPr sz="2500" dirty="0"/>
          </a:p>
          <a:p>
            <a:pPr>
              <a:defRPr sz="2500">
                <a:solidFill>
                  <a:srgbClr val="FFFFFF"/>
                </a:solidFill>
                <a:latin typeface="BentonSans Light"/>
                <a:ea typeface="BentonSans Light"/>
                <a:cs typeface="BentonSans Light"/>
                <a:sym typeface="BentonSans Light"/>
              </a:defRPr>
            </a:pPr>
            <a:r>
              <a:rPr lang="it-IT" sz="5000" dirty="0">
                <a:latin typeface="BentonSans Bold" panose="02000503000000020004" pitchFamily="50" charset="0"/>
              </a:rPr>
              <a:t>LA SUPER LEAGUE</a:t>
            </a:r>
            <a:br>
              <a:rPr lang="it-IT" sz="5000" dirty="0">
                <a:latin typeface="BentonSans Bold" panose="02000503000000020004" pitchFamily="50" charset="0"/>
              </a:rPr>
            </a:br>
            <a:r>
              <a:rPr lang="it-IT" sz="5000" dirty="0">
                <a:latin typeface="BentonSans Bold" panose="02000503000000020004" pitchFamily="50" charset="0"/>
              </a:rPr>
              <a:t>SUI SOCIAL MEDIA</a:t>
            </a:r>
          </a:p>
        </p:txBody>
      </p:sp>
      <p:pic>
        <p:nvPicPr>
          <p:cNvPr id="6" name="Immagine 5">
            <a:extLst>
              <a:ext uri="{FF2B5EF4-FFF2-40B4-BE49-F238E27FC236}">
                <a16:creationId xmlns:a16="http://schemas.microsoft.com/office/drawing/2014/main" id="{4FC7B8DA-55C5-44A2-BB79-0A52E96FBF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9066" y="7500943"/>
            <a:ext cx="2586674" cy="572571"/>
          </a:xfrm>
          <a:prstGeom prst="rect">
            <a:avLst/>
          </a:prstGeom>
        </p:spPr>
      </p:pic>
      <p:pic>
        <p:nvPicPr>
          <p:cNvPr id="9" name="Immagine 8" descr="Immagine che contiene mappa&#10;&#10;Descrizione generata automaticamente">
            <a:extLst>
              <a:ext uri="{FF2B5EF4-FFF2-40B4-BE49-F238E27FC236}">
                <a16:creationId xmlns:a16="http://schemas.microsoft.com/office/drawing/2014/main" id="{55CD8730-0685-4FBB-9EDF-1ED896130DD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rot="21211311">
            <a:off x="386616" y="484600"/>
            <a:ext cx="6390197" cy="7215044"/>
          </a:xfrm>
          <a:prstGeom prst="rect">
            <a:avLst/>
          </a:prstGeom>
        </p:spPr>
      </p:pic>
      <p:pic>
        <p:nvPicPr>
          <p:cNvPr id="10" name="Immagine 9" descr="Immagine che contiene testo&#10;&#10;Descrizione generata automaticamente">
            <a:extLst>
              <a:ext uri="{FF2B5EF4-FFF2-40B4-BE49-F238E27FC236}">
                <a16:creationId xmlns:a16="http://schemas.microsoft.com/office/drawing/2014/main" id="{8E5A1E61-369E-4520-9CF1-279BD4A8ED6B}"/>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rot="252288">
            <a:off x="6041652" y="1508901"/>
            <a:ext cx="7497886" cy="3894608"/>
          </a:xfrm>
          <a:prstGeom prst="rect">
            <a:avLst/>
          </a:prstGeom>
        </p:spPr>
      </p:pic>
      <p:pic>
        <p:nvPicPr>
          <p:cNvPr id="11" name="Immagine 10" descr="Immagine che contiene testo&#10;&#10;Descrizione generata automaticamente">
            <a:extLst>
              <a:ext uri="{FF2B5EF4-FFF2-40B4-BE49-F238E27FC236}">
                <a16:creationId xmlns:a16="http://schemas.microsoft.com/office/drawing/2014/main" id="{9C17EF72-804C-45AC-8C19-2935907F6E70}"/>
              </a:ext>
            </a:extLst>
          </p:cNvPr>
          <p:cNvPicPr>
            <a:picLocks noChangeAspect="1"/>
          </p:cNvPicPr>
          <p:nvPr/>
        </p:nvPicPr>
        <p:blipFill>
          <a:blip r:embed="rId5">
            <a:alphaModFix amt="5000"/>
            <a:extLst>
              <a:ext uri="{28A0092B-C50C-407E-A947-70E740481C1C}">
                <a14:useLocalDpi xmlns:a14="http://schemas.microsoft.com/office/drawing/2010/main" val="0"/>
              </a:ext>
            </a:extLst>
          </a:blip>
          <a:stretch>
            <a:fillRect/>
          </a:stretch>
        </p:blipFill>
        <p:spPr>
          <a:xfrm>
            <a:off x="6082628" y="4138363"/>
            <a:ext cx="9220128" cy="5746667"/>
          </a:xfrm>
          <a:prstGeom prst="rect">
            <a:avLst/>
          </a:prstGeom>
        </p:spPr>
      </p:pic>
    </p:spTree>
    <p:extLst>
      <p:ext uri="{BB962C8B-B14F-4D97-AF65-F5344CB8AC3E}">
        <p14:creationId xmlns:p14="http://schemas.microsoft.com/office/powerpoint/2010/main" val="84905738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5" name="Group 132"/>
          <p:cNvGrpSpPr/>
          <p:nvPr/>
        </p:nvGrpSpPr>
        <p:grpSpPr>
          <a:xfrm>
            <a:off x="11975124" y="292069"/>
            <a:ext cx="593477" cy="593478"/>
            <a:chOff x="0" y="-1"/>
            <a:chExt cx="593475" cy="593476"/>
          </a:xfrm>
        </p:grpSpPr>
        <p:sp>
          <p:nvSpPr>
            <p:cNvPr id="133" name="Shape 130"/>
            <p:cNvSpPr/>
            <p:nvPr/>
          </p:nvSpPr>
          <p:spPr>
            <a:xfrm>
              <a:off x="0" y="-2"/>
              <a:ext cx="593476" cy="593478"/>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34" name="Q_logo-q_bianco.png" descr="Q_logo-q_bianco.png"/>
            <p:cNvPicPr>
              <a:picLocks noChangeAspect="1"/>
            </p:cNvPicPr>
            <p:nvPr/>
          </p:nvPicPr>
          <p:blipFill>
            <a:blip r:embed="rId3"/>
            <a:stretch>
              <a:fillRect/>
            </a:stretch>
          </p:blipFill>
          <p:spPr>
            <a:xfrm>
              <a:off x="72541" y="72541"/>
              <a:ext cx="448391" cy="448388"/>
            </a:xfrm>
            <a:prstGeom prst="rect">
              <a:avLst/>
            </a:prstGeom>
            <a:ln w="12700" cap="flat">
              <a:noFill/>
              <a:miter lim="400000"/>
            </a:ln>
            <a:effectLst/>
          </p:spPr>
        </p:pic>
      </p:grpSp>
      <p:sp>
        <p:nvSpPr>
          <p:cNvPr id="138" name="Shape 133"/>
          <p:cNvSpPr txBox="1"/>
          <p:nvPr/>
        </p:nvSpPr>
        <p:spPr>
          <a:xfrm>
            <a:off x="365068" y="329759"/>
            <a:ext cx="6774767"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90000"/>
              </a:lnSpc>
              <a:defRPr sz="3000">
                <a:solidFill>
                  <a:srgbClr val="2473B5"/>
                </a:solidFill>
                <a:latin typeface="BentonSans Bold"/>
                <a:ea typeface="BentonSans Bold"/>
                <a:cs typeface="BentonSans Bold"/>
                <a:sym typeface="BentonSans Bold"/>
              </a:defRPr>
            </a:lvl1pPr>
          </a:lstStyle>
          <a:p>
            <a:r>
              <a:rPr lang="en-US" dirty="0"/>
              <a:t>I 500 post con </a:t>
            </a:r>
            <a:r>
              <a:rPr lang="en-US" dirty="0" err="1"/>
              <a:t>più</a:t>
            </a:r>
            <a:r>
              <a:rPr lang="en-US" dirty="0"/>
              <a:t> </a:t>
            </a:r>
            <a:r>
              <a:rPr lang="en-US" dirty="0" err="1"/>
              <a:t>interazioni</a:t>
            </a:r>
            <a:endParaRPr lang="en-US" dirty="0"/>
          </a:p>
        </p:txBody>
      </p:sp>
      <p:sp>
        <p:nvSpPr>
          <p:cNvPr id="139" name="Shape 129"/>
          <p:cNvSpPr/>
          <p:nvPr/>
        </p:nvSpPr>
        <p:spPr>
          <a:xfrm flipV="1">
            <a:off x="5997388" y="556317"/>
            <a:ext cx="5689588" cy="26927"/>
          </a:xfrm>
          <a:prstGeom prst="line">
            <a:avLst/>
          </a:prstGeom>
          <a:ln w="38100">
            <a:solidFill>
              <a:srgbClr val="47ABDC"/>
            </a:solidFill>
            <a:miter lim="400000"/>
          </a:ln>
        </p:spPr>
        <p:txBody>
          <a:bodyPr lIns="45718" tIns="45718" rIns="45718" bIns="45718"/>
          <a:lstStyle/>
          <a:p>
            <a:endParaRPr/>
          </a:p>
        </p:txBody>
      </p:sp>
      <p:graphicFrame>
        <p:nvGraphicFramePr>
          <p:cNvPr id="6" name="Grafico 5">
            <a:extLst>
              <a:ext uri="{FF2B5EF4-FFF2-40B4-BE49-F238E27FC236}">
                <a16:creationId xmlns:a16="http://schemas.microsoft.com/office/drawing/2014/main" id="{FF922D5C-8A07-4BDD-88E7-E5451BDED8CD}"/>
              </a:ext>
            </a:extLst>
          </p:cNvPr>
          <p:cNvGraphicFramePr/>
          <p:nvPr/>
        </p:nvGraphicFramePr>
        <p:xfrm>
          <a:off x="2696082" y="2834756"/>
          <a:ext cx="7609790" cy="5069206"/>
        </p:xfrm>
        <a:graphic>
          <a:graphicData uri="http://schemas.openxmlformats.org/drawingml/2006/chart">
            <c:chart xmlns:c="http://schemas.openxmlformats.org/drawingml/2006/chart" xmlns:r="http://schemas.openxmlformats.org/officeDocument/2006/relationships" r:id="rId4"/>
          </a:graphicData>
        </a:graphic>
      </p:graphicFrame>
      <p:sp>
        <p:nvSpPr>
          <p:cNvPr id="21" name="CasellaDiTesto 20">
            <a:extLst>
              <a:ext uri="{FF2B5EF4-FFF2-40B4-BE49-F238E27FC236}">
                <a16:creationId xmlns:a16="http://schemas.microsoft.com/office/drawing/2014/main" id="{D3C376D5-4779-470B-B299-B46CB122D269}"/>
              </a:ext>
            </a:extLst>
          </p:cNvPr>
          <p:cNvSpPr txBox="1"/>
          <p:nvPr/>
        </p:nvSpPr>
        <p:spPr>
          <a:xfrm>
            <a:off x="812434" y="331138"/>
            <a:ext cx="10624023"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endParaRPr lang="it-IT" sz="2800" dirty="0">
              <a:latin typeface="BentonSans Light" panose="02000503000000020004" pitchFamily="50" charset="0"/>
            </a:endParaRPr>
          </a:p>
          <a:p>
            <a:pPr algn="l"/>
            <a:endParaRPr lang="it-IT" sz="2800" dirty="0">
              <a:latin typeface="BentonSans Light" panose="02000503000000020004" pitchFamily="50" charset="0"/>
            </a:endParaRPr>
          </a:p>
          <a:p>
            <a:pPr algn="l"/>
            <a:r>
              <a:rPr lang="it-IT" sz="2800" dirty="0">
                <a:latin typeface="BentonSans Light" panose="02000503000000020004" pitchFamily="50" charset="0"/>
              </a:rPr>
              <a:t>Analizzando i post di Facebook contenenti la parola Superlega, tra i 500 che hanno ottenuto più interazioni il 6% è stato pubblicato da politici o movimenti politici. </a:t>
            </a:r>
          </a:p>
          <a:p>
            <a:pPr algn="l"/>
            <a:endParaRPr lang="it-IT" sz="2800" dirty="0">
              <a:latin typeface="BentonSans Light" panose="02000503000000020004" pitchFamily="50" charset="0"/>
            </a:endParaRPr>
          </a:p>
        </p:txBody>
      </p:sp>
      <p:sp>
        <p:nvSpPr>
          <p:cNvPr id="22" name="CasellaDiTesto 21">
            <a:extLst>
              <a:ext uri="{FF2B5EF4-FFF2-40B4-BE49-F238E27FC236}">
                <a16:creationId xmlns:a16="http://schemas.microsoft.com/office/drawing/2014/main" id="{958639E5-40F9-4879-805F-DBA8D262C5B4}"/>
              </a:ext>
            </a:extLst>
          </p:cNvPr>
          <p:cNvSpPr txBox="1"/>
          <p:nvPr/>
        </p:nvSpPr>
        <p:spPr>
          <a:xfrm>
            <a:off x="433353" y="7861370"/>
            <a:ext cx="12135249" cy="1261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it-IT" sz="2800" dirty="0">
              <a:latin typeface="BentonSans Light" panose="02000503000000020004" pitchFamily="50" charset="0"/>
            </a:endParaRPr>
          </a:p>
          <a:p>
            <a:r>
              <a:rPr lang="it-IT" sz="2000" dirty="0">
                <a:latin typeface="BentonSans LightItalic" panose="02000503000000020004" pitchFamily="50" charset="0"/>
              </a:rPr>
              <a:t> I post di Facebook sono stati selezionati utilizzando la chiave di ricerca «Superlega».</a:t>
            </a:r>
          </a:p>
          <a:p>
            <a:endParaRPr lang="it-IT" sz="2800" dirty="0">
              <a:latin typeface="BentonSans Light" panose="02000503000000020004" pitchFamily="50" charset="0"/>
            </a:endParaRPr>
          </a:p>
        </p:txBody>
      </p:sp>
      <p:sp>
        <p:nvSpPr>
          <p:cNvPr id="15" name="Shape 128">
            <a:extLst>
              <a:ext uri="{FF2B5EF4-FFF2-40B4-BE49-F238E27FC236}">
                <a16:creationId xmlns:a16="http://schemas.microsoft.com/office/drawing/2014/main" id="{A2E189E7-D1DE-46C3-A37D-8517C556384A}"/>
              </a:ext>
            </a:extLst>
          </p:cNvPr>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sp>
        <p:nvSpPr>
          <p:cNvPr id="16" name="Shape 134">
            <a:extLst>
              <a:ext uri="{FF2B5EF4-FFF2-40B4-BE49-F238E27FC236}">
                <a16:creationId xmlns:a16="http://schemas.microsoft.com/office/drawing/2014/main" id="{1FB0695F-00E6-4F5C-9F9F-7FF7608DE9CF}"/>
              </a:ext>
            </a:extLst>
          </p:cNvPr>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17" name="Shape 154">
            <a:extLst>
              <a:ext uri="{FF2B5EF4-FFF2-40B4-BE49-F238E27FC236}">
                <a16:creationId xmlns:a16="http://schemas.microsoft.com/office/drawing/2014/main" id="{380EF81B-0858-4455-A934-42D3ECF1465F}"/>
              </a:ext>
            </a:extLst>
          </p:cNvPr>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pic>
        <p:nvPicPr>
          <p:cNvPr id="18" name="pasted-image.pdf">
            <a:extLst>
              <a:ext uri="{FF2B5EF4-FFF2-40B4-BE49-F238E27FC236}">
                <a16:creationId xmlns:a16="http://schemas.microsoft.com/office/drawing/2014/main" id="{9B84D728-925A-4CFC-B70E-8D95B1922C3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extLst>
      <p:ext uri="{BB962C8B-B14F-4D97-AF65-F5344CB8AC3E}">
        <p14:creationId xmlns:p14="http://schemas.microsoft.com/office/powerpoint/2010/main" val="2290623661"/>
      </p:ext>
    </p:extLst>
  </p:cSld>
  <p:clrMapOvr>
    <a:overrideClrMapping bg1="lt1" tx1="dk1" bg2="lt2" tx2="dk2" accent1="accent1" accent2="accent2" accent3="accent3" accent4="accent4" accent5="accent5" accent6="accent6" hlink="hlink" folHlink="folHlink"/>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2"/>
          <p:cNvGrpSpPr/>
          <p:nvPr/>
        </p:nvGrpSpPr>
        <p:grpSpPr>
          <a:xfrm>
            <a:off x="11975124" y="292069"/>
            <a:ext cx="593477" cy="593478"/>
            <a:chOff x="0" y="-1"/>
            <a:chExt cx="593475" cy="593476"/>
          </a:xfrm>
        </p:grpSpPr>
        <p:sp>
          <p:nvSpPr>
            <p:cNvPr id="133" name="Shape 130"/>
            <p:cNvSpPr/>
            <p:nvPr/>
          </p:nvSpPr>
          <p:spPr>
            <a:xfrm>
              <a:off x="0" y="-2"/>
              <a:ext cx="593476" cy="593478"/>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34" name="Q_logo-q_bianco.png" descr="Q_logo-q_bianco.png"/>
            <p:cNvPicPr>
              <a:picLocks noChangeAspect="1"/>
            </p:cNvPicPr>
            <p:nvPr/>
          </p:nvPicPr>
          <p:blipFill>
            <a:blip r:embed="rId2"/>
            <a:stretch>
              <a:fillRect/>
            </a:stretch>
          </p:blipFill>
          <p:spPr>
            <a:xfrm>
              <a:off x="72541" y="72541"/>
              <a:ext cx="448391" cy="448388"/>
            </a:xfrm>
            <a:prstGeom prst="rect">
              <a:avLst/>
            </a:prstGeom>
            <a:ln w="12700" cap="flat">
              <a:noFill/>
              <a:miter lim="400000"/>
            </a:ln>
            <a:effectLst/>
          </p:spPr>
        </p:pic>
      </p:grpSp>
      <p:sp>
        <p:nvSpPr>
          <p:cNvPr id="138" name="Shape 133"/>
          <p:cNvSpPr txBox="1"/>
          <p:nvPr/>
        </p:nvSpPr>
        <p:spPr>
          <a:xfrm>
            <a:off x="365068" y="329759"/>
            <a:ext cx="6774767" cy="518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90000"/>
              </a:lnSpc>
              <a:defRPr sz="3000">
                <a:solidFill>
                  <a:srgbClr val="2473B5"/>
                </a:solidFill>
                <a:latin typeface="BentonSans Bold"/>
                <a:ea typeface="BentonSans Bold"/>
                <a:cs typeface="BentonSans Bold"/>
                <a:sym typeface="BentonSans Bold"/>
              </a:defRPr>
            </a:lvl1pPr>
          </a:lstStyle>
          <a:p>
            <a:r>
              <a:rPr lang="en-US" dirty="0"/>
              <a:t>Top ten </a:t>
            </a:r>
            <a:r>
              <a:rPr lang="en-US" dirty="0">
                <a:latin typeface="BentonSans Light" panose="02000503000000020004" pitchFamily="50" charset="0"/>
              </a:rPr>
              <a:t>/ corpus </a:t>
            </a:r>
            <a:r>
              <a:rPr lang="en-US" dirty="0" err="1">
                <a:latin typeface="BentonSans Light" panose="02000503000000020004" pitchFamily="50" charset="0"/>
              </a:rPr>
              <a:t>totale</a:t>
            </a:r>
            <a:endParaRPr lang="en-US" dirty="0">
              <a:latin typeface="BentonSans Light" panose="02000503000000020004" pitchFamily="50" charset="0"/>
            </a:endParaRPr>
          </a:p>
        </p:txBody>
      </p:sp>
      <p:sp>
        <p:nvSpPr>
          <p:cNvPr id="139" name="Shape 129"/>
          <p:cNvSpPr/>
          <p:nvPr/>
        </p:nvSpPr>
        <p:spPr>
          <a:xfrm>
            <a:off x="4733365" y="556317"/>
            <a:ext cx="6953611" cy="0"/>
          </a:xfrm>
          <a:prstGeom prst="line">
            <a:avLst/>
          </a:prstGeom>
          <a:ln w="38100">
            <a:solidFill>
              <a:srgbClr val="47ABDC"/>
            </a:solidFill>
            <a:miter lim="400000"/>
          </a:ln>
        </p:spPr>
        <p:txBody>
          <a:bodyPr lIns="45718" tIns="45718" rIns="45718" bIns="45718"/>
          <a:lstStyle/>
          <a:p>
            <a:endParaRPr/>
          </a:p>
        </p:txBody>
      </p:sp>
      <p:graphicFrame>
        <p:nvGraphicFramePr>
          <p:cNvPr id="6" name="Grafico 5">
            <a:extLst>
              <a:ext uri="{FF2B5EF4-FFF2-40B4-BE49-F238E27FC236}">
                <a16:creationId xmlns:a16="http://schemas.microsoft.com/office/drawing/2014/main" id="{ECFDE977-C612-44C5-B36C-CE048A2A33E3}"/>
              </a:ext>
            </a:extLst>
          </p:cNvPr>
          <p:cNvGraphicFramePr/>
          <p:nvPr/>
        </p:nvGraphicFramePr>
        <p:xfrm>
          <a:off x="1102659" y="1766627"/>
          <a:ext cx="10332000" cy="6408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CasellaDiTesto 21">
            <a:extLst>
              <a:ext uri="{FF2B5EF4-FFF2-40B4-BE49-F238E27FC236}">
                <a16:creationId xmlns:a16="http://schemas.microsoft.com/office/drawing/2014/main" id="{601229C5-802E-454B-BFDF-70D7A499E0E3}"/>
              </a:ext>
            </a:extLst>
          </p:cNvPr>
          <p:cNvSpPr txBox="1"/>
          <p:nvPr/>
        </p:nvSpPr>
        <p:spPr>
          <a:xfrm>
            <a:off x="956647" y="1233837"/>
            <a:ext cx="10624023"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it-IT" sz="2800" dirty="0">
                <a:latin typeface="BentonSans Light" panose="02000503000000020004" pitchFamily="50" charset="0"/>
              </a:rPr>
              <a:t>Il grafico riporta gli autori dei post con più interazioni.</a:t>
            </a:r>
          </a:p>
          <a:p>
            <a:pPr algn="l"/>
            <a:endParaRPr lang="it-IT" sz="2800" dirty="0">
              <a:latin typeface="BentonSans Light" panose="02000503000000020004" pitchFamily="50" charset="0"/>
            </a:endParaRPr>
          </a:p>
        </p:txBody>
      </p:sp>
      <p:sp>
        <p:nvSpPr>
          <p:cNvPr id="23" name="CasellaDiTesto 22">
            <a:extLst>
              <a:ext uri="{FF2B5EF4-FFF2-40B4-BE49-F238E27FC236}">
                <a16:creationId xmlns:a16="http://schemas.microsoft.com/office/drawing/2014/main" id="{324A2F69-F607-44DB-BCD0-DD27EC527732}"/>
              </a:ext>
            </a:extLst>
          </p:cNvPr>
          <p:cNvSpPr txBox="1"/>
          <p:nvPr/>
        </p:nvSpPr>
        <p:spPr>
          <a:xfrm>
            <a:off x="433353" y="7861370"/>
            <a:ext cx="12135249" cy="1261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it-IT" sz="2800" dirty="0">
              <a:latin typeface="BentonSans Light" panose="02000503000000020004" pitchFamily="50" charset="0"/>
            </a:endParaRPr>
          </a:p>
          <a:p>
            <a:r>
              <a:rPr lang="it-IT" sz="2000" dirty="0">
                <a:latin typeface="BentonSans LightItalic" panose="02000503000000020004" pitchFamily="50" charset="0"/>
              </a:rPr>
              <a:t> I post di Facebook sono stati selezionati utilizzando la chiave di ricerca «Superlega».</a:t>
            </a:r>
          </a:p>
          <a:p>
            <a:endParaRPr lang="it-IT" sz="2800" dirty="0">
              <a:latin typeface="BentonSans Light" panose="02000503000000020004" pitchFamily="50" charset="0"/>
            </a:endParaRPr>
          </a:p>
        </p:txBody>
      </p:sp>
      <p:sp>
        <p:nvSpPr>
          <p:cNvPr id="15" name="Shape 128">
            <a:extLst>
              <a:ext uri="{FF2B5EF4-FFF2-40B4-BE49-F238E27FC236}">
                <a16:creationId xmlns:a16="http://schemas.microsoft.com/office/drawing/2014/main" id="{578C8BA6-AF84-408E-A4C3-A6BB6F76B81F}"/>
              </a:ext>
            </a:extLst>
          </p:cNvPr>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sp>
        <p:nvSpPr>
          <p:cNvPr id="16" name="Shape 134">
            <a:extLst>
              <a:ext uri="{FF2B5EF4-FFF2-40B4-BE49-F238E27FC236}">
                <a16:creationId xmlns:a16="http://schemas.microsoft.com/office/drawing/2014/main" id="{BB9B1988-14A9-47C4-9BE0-2C891969DC02}"/>
              </a:ext>
            </a:extLst>
          </p:cNvPr>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17" name="Shape 154">
            <a:extLst>
              <a:ext uri="{FF2B5EF4-FFF2-40B4-BE49-F238E27FC236}">
                <a16:creationId xmlns:a16="http://schemas.microsoft.com/office/drawing/2014/main" id="{AAD36EF7-1C5A-4276-8A7F-6AFAF97C1A02}"/>
              </a:ext>
            </a:extLst>
          </p:cNvPr>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pic>
        <p:nvPicPr>
          <p:cNvPr id="18" name="pasted-image.pdf">
            <a:extLst>
              <a:ext uri="{FF2B5EF4-FFF2-40B4-BE49-F238E27FC236}">
                <a16:creationId xmlns:a16="http://schemas.microsoft.com/office/drawing/2014/main" id="{6367E368-6D5E-4ACB-B237-04D68321AF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extLst>
      <p:ext uri="{BB962C8B-B14F-4D97-AF65-F5344CB8AC3E}">
        <p14:creationId xmlns:p14="http://schemas.microsoft.com/office/powerpoint/2010/main" val="903042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165" name="Group 132"/>
          <p:cNvGrpSpPr/>
          <p:nvPr/>
        </p:nvGrpSpPr>
        <p:grpSpPr>
          <a:xfrm>
            <a:off x="11975124" y="292067"/>
            <a:ext cx="593479" cy="593481"/>
            <a:chOff x="0" y="-1"/>
            <a:chExt cx="593477" cy="593480"/>
          </a:xfrm>
        </p:grpSpPr>
        <p:sp>
          <p:nvSpPr>
            <p:cNvPr id="163"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64"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166"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168" name="Shape 133"/>
          <p:cNvSpPr txBox="1"/>
          <p:nvPr/>
        </p:nvSpPr>
        <p:spPr>
          <a:xfrm>
            <a:off x="365069" y="309404"/>
            <a:ext cx="5759376"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a:solidFill>
                  <a:srgbClr val="2473B5"/>
                </a:solidFill>
                <a:latin typeface="BentonSans Bold"/>
                <a:ea typeface="BentonSans Bold"/>
                <a:cs typeface="BentonSans Bold"/>
                <a:sym typeface="BentonSans Bold"/>
              </a:defRPr>
            </a:lvl1pPr>
          </a:lstStyle>
          <a:p>
            <a:r>
              <a:t>Una «crisi di governo»</a:t>
            </a:r>
          </a:p>
        </p:txBody>
      </p:sp>
      <p:sp>
        <p:nvSpPr>
          <p:cNvPr id="169" name="Shape 129"/>
          <p:cNvSpPr/>
          <p:nvPr/>
        </p:nvSpPr>
        <p:spPr>
          <a:xfrm>
            <a:off x="4791662" y="556320"/>
            <a:ext cx="6895314" cy="1"/>
          </a:xfrm>
          <a:prstGeom prst="line">
            <a:avLst/>
          </a:prstGeom>
          <a:ln w="38100">
            <a:solidFill>
              <a:srgbClr val="47ABDC"/>
            </a:solidFill>
            <a:miter lim="400000"/>
          </a:ln>
        </p:spPr>
        <p:txBody>
          <a:bodyPr lIns="45718" tIns="45718" rIns="45718" bIns="45718"/>
          <a:lstStyle/>
          <a:p>
            <a:endParaRPr/>
          </a:p>
        </p:txBody>
      </p:sp>
      <p:sp>
        <p:nvSpPr>
          <p:cNvPr id="170"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171"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172" name="CasellaDiTesto 15"/>
          <p:cNvSpPr txBox="1"/>
          <p:nvPr/>
        </p:nvSpPr>
        <p:spPr>
          <a:xfrm>
            <a:off x="812434" y="1247335"/>
            <a:ext cx="10624023" cy="1738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r>
              <a:rPr dirty="0"/>
              <a:t>La </a:t>
            </a:r>
            <a:r>
              <a:rPr dirty="0" err="1"/>
              <a:t>scelta</a:t>
            </a:r>
            <a:r>
              <a:rPr dirty="0"/>
              <a:t> di </a:t>
            </a:r>
            <a:r>
              <a:rPr dirty="0" err="1"/>
              <a:t>annunciare</a:t>
            </a:r>
            <a:r>
              <a:rPr dirty="0"/>
              <a:t> la Super League è </a:t>
            </a:r>
            <a:r>
              <a:rPr dirty="0" err="1"/>
              <a:t>quindi</a:t>
            </a:r>
            <a:r>
              <a:rPr dirty="0"/>
              <a:t> la </a:t>
            </a:r>
            <a:r>
              <a:rPr dirty="0" err="1"/>
              <a:t>dimostrazione</a:t>
            </a:r>
            <a:r>
              <a:rPr dirty="0"/>
              <a:t> </a:t>
            </a:r>
            <a:r>
              <a:rPr dirty="0" err="1"/>
              <a:t>dello</a:t>
            </a:r>
            <a:r>
              <a:rPr dirty="0"/>
              <a:t> </a:t>
            </a:r>
            <a:r>
              <a:rPr sz="2800" dirty="0" err="1">
                <a:latin typeface="BentonSans Bold" panose="02000503000000020004" pitchFamily="50" charset="0"/>
              </a:rPr>
              <a:t>scontento</a:t>
            </a:r>
            <a:r>
              <a:rPr dirty="0"/>
              <a:t> dei </a:t>
            </a:r>
            <a:r>
              <a:rPr dirty="0" err="1"/>
              <a:t>grandi</a:t>
            </a:r>
            <a:r>
              <a:rPr dirty="0"/>
              <a:t> club, ma </a:t>
            </a:r>
            <a:r>
              <a:rPr dirty="0" err="1"/>
              <a:t>soprattutto</a:t>
            </a:r>
            <a:r>
              <a:rPr dirty="0"/>
              <a:t> una </a:t>
            </a:r>
            <a:r>
              <a:rPr dirty="0" err="1"/>
              <a:t>tentata</a:t>
            </a:r>
            <a:r>
              <a:rPr dirty="0"/>
              <a:t> </a:t>
            </a:r>
            <a:r>
              <a:rPr dirty="0" err="1"/>
              <a:t>dimostrazione</a:t>
            </a:r>
            <a:r>
              <a:rPr dirty="0"/>
              <a:t> di forza.</a:t>
            </a:r>
            <a:endParaRPr sz="2300" dirty="0">
              <a:latin typeface="BentonSans Bold"/>
              <a:ea typeface="BentonSans Bold"/>
              <a:cs typeface="BentonSans Bold"/>
              <a:sym typeface="BentonSans Bold"/>
            </a:endParaRPr>
          </a:p>
          <a:p>
            <a:pPr algn="l">
              <a:defRPr sz="2300">
                <a:latin typeface="BentonSans Light"/>
                <a:ea typeface="BentonSans Light"/>
                <a:cs typeface="BentonSans Light"/>
                <a:sym typeface="BentonSans Light"/>
              </a:defRPr>
            </a:pPr>
            <a:endParaRPr sz="2300" dirty="0">
              <a:latin typeface="BentonSans Bold"/>
              <a:ea typeface="BentonSans Bold"/>
              <a:cs typeface="BentonSans Bold"/>
              <a:sym typeface="BentonSans Bold"/>
            </a:endParaRPr>
          </a:p>
        </p:txBody>
      </p:sp>
      <p:sp>
        <p:nvSpPr>
          <p:cNvPr id="173" name="Rettangolo 1"/>
          <p:cNvSpPr/>
          <p:nvPr/>
        </p:nvSpPr>
        <p:spPr>
          <a:xfrm>
            <a:off x="1539396" y="3269293"/>
            <a:ext cx="4196177" cy="1528176"/>
          </a:xfrm>
          <a:prstGeom prst="rect">
            <a:avLst/>
          </a:prstGeom>
          <a:solidFill>
            <a:srgbClr val="FFC000"/>
          </a:solidFill>
          <a:ln w="25400">
            <a:solidFill>
              <a:schemeClr val="accent1"/>
            </a:solidFill>
          </a:ln>
          <a:effectLst>
            <a:outerShdw blurRad="38100" dist="25400" dir="5400000" rotWithShape="0">
              <a:srgbClr val="000000">
                <a:alpha val="50000"/>
              </a:srgbClr>
            </a:outerShdw>
          </a:effectLst>
        </p:spPr>
        <p:txBody>
          <a:bodyPr lIns="50800" tIns="50800" rIns="50800" bIns="50800" anchor="ctr"/>
          <a:lstStyle/>
          <a:p>
            <a:pPr>
              <a:defRPr>
                <a:latin typeface="+mn-lt"/>
                <a:ea typeface="+mn-ea"/>
                <a:cs typeface="+mn-cs"/>
                <a:sym typeface="Helvetica"/>
              </a:defRPr>
            </a:pPr>
            <a:endParaRPr/>
          </a:p>
        </p:txBody>
      </p:sp>
      <p:sp>
        <p:nvSpPr>
          <p:cNvPr id="174" name="CasellaDiTesto 6"/>
          <p:cNvSpPr txBox="1"/>
          <p:nvPr/>
        </p:nvSpPr>
        <p:spPr>
          <a:xfrm>
            <a:off x="1419783" y="3340801"/>
            <a:ext cx="4359059" cy="1336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400">
                <a:latin typeface="BentonSans Bold"/>
                <a:ea typeface="BentonSans Bold"/>
                <a:cs typeface="BentonSans Bold"/>
                <a:sym typeface="BentonSans Bold"/>
              </a:defRPr>
            </a:pPr>
            <a:r>
              <a:t>VOICE</a:t>
            </a:r>
            <a:endParaRPr b="1">
              <a:latin typeface="+mn-lt"/>
              <a:ea typeface="+mn-ea"/>
              <a:cs typeface="+mn-cs"/>
              <a:sym typeface="Helvetica"/>
            </a:endParaRPr>
          </a:p>
          <a:p>
            <a:pPr>
              <a:defRPr sz="2400">
                <a:latin typeface="BentonSans ExtraLight"/>
                <a:ea typeface="BentonSans ExtraLight"/>
                <a:cs typeface="BentonSans ExtraLight"/>
                <a:sym typeface="BentonSans ExtraLight"/>
              </a:defRPr>
            </a:pPr>
            <a:r>
              <a:t>I club chiedono maggiori concessioni alla UEFA</a:t>
            </a:r>
          </a:p>
        </p:txBody>
      </p:sp>
      <p:sp>
        <p:nvSpPr>
          <p:cNvPr id="175" name="Rettangolo 3"/>
          <p:cNvSpPr/>
          <p:nvPr/>
        </p:nvSpPr>
        <p:spPr>
          <a:xfrm>
            <a:off x="6563638" y="3269293"/>
            <a:ext cx="4160033" cy="1528176"/>
          </a:xfrm>
          <a:prstGeom prst="rect">
            <a:avLst/>
          </a:prstGeom>
          <a:solidFill>
            <a:srgbClr val="83C2FD"/>
          </a:solidFill>
          <a:ln w="25400">
            <a:solidFill>
              <a:schemeClr val="accent1"/>
            </a:solidFill>
          </a:ln>
          <a:effectLst>
            <a:outerShdw blurRad="38100" dist="25400" dir="5400000" rotWithShape="0">
              <a:srgbClr val="000000">
                <a:alpha val="50000"/>
              </a:srgbClr>
            </a:outerShdw>
          </a:effectLst>
        </p:spPr>
        <p:txBody>
          <a:bodyPr lIns="50800" tIns="50800" rIns="50800" bIns="50800" anchor="ctr"/>
          <a:lstStyle/>
          <a:p>
            <a:pPr>
              <a:defRPr>
                <a:latin typeface="+mn-lt"/>
                <a:ea typeface="+mn-ea"/>
                <a:cs typeface="+mn-cs"/>
                <a:sym typeface="Helvetica"/>
              </a:defRPr>
            </a:pPr>
            <a:endParaRPr/>
          </a:p>
        </p:txBody>
      </p:sp>
      <p:sp>
        <p:nvSpPr>
          <p:cNvPr id="176" name="CasellaDiTesto 18"/>
          <p:cNvSpPr txBox="1"/>
          <p:nvPr/>
        </p:nvSpPr>
        <p:spPr>
          <a:xfrm>
            <a:off x="6502399" y="3349776"/>
            <a:ext cx="4359059" cy="1336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400">
                <a:latin typeface="BentonSans Bold"/>
                <a:ea typeface="BentonSans Bold"/>
                <a:cs typeface="BentonSans Bold"/>
                <a:sym typeface="BentonSans Bold"/>
              </a:defRPr>
            </a:pPr>
            <a:r>
              <a:t>EXIT</a:t>
            </a:r>
            <a:endParaRPr b="1">
              <a:latin typeface="+mn-lt"/>
              <a:ea typeface="+mn-ea"/>
              <a:cs typeface="+mn-cs"/>
              <a:sym typeface="Helvetica"/>
            </a:endParaRPr>
          </a:p>
          <a:p>
            <a:pPr>
              <a:defRPr sz="2400">
                <a:latin typeface="BentonSans ExtraLight"/>
                <a:ea typeface="BentonSans ExtraLight"/>
                <a:cs typeface="BentonSans ExtraLight"/>
                <a:sym typeface="BentonSans ExtraLight"/>
              </a:defRPr>
            </a:pPr>
            <a:r>
              <a:t>I club minacciano l’uscita dalla UEFA</a:t>
            </a:r>
          </a:p>
        </p:txBody>
      </p:sp>
      <p:sp>
        <p:nvSpPr>
          <p:cNvPr id="177" name="Rettangolo 22"/>
          <p:cNvSpPr/>
          <p:nvPr/>
        </p:nvSpPr>
        <p:spPr>
          <a:xfrm>
            <a:off x="7427431" y="5681352"/>
            <a:ext cx="4160033" cy="1528176"/>
          </a:xfrm>
          <a:prstGeom prst="rect">
            <a:avLst/>
          </a:prstGeom>
          <a:solidFill>
            <a:srgbClr val="C1E1FE"/>
          </a:solidFill>
          <a:ln w="25400">
            <a:solidFill>
              <a:schemeClr val="accent1"/>
            </a:solidFill>
          </a:ln>
          <a:effectLst>
            <a:outerShdw blurRad="38100" dist="25400" dir="5400000" rotWithShape="0">
              <a:srgbClr val="000000">
                <a:alpha val="50000"/>
              </a:srgbClr>
            </a:outerShdw>
          </a:effectLst>
        </p:spPr>
        <p:txBody>
          <a:bodyPr lIns="50800" tIns="50800" rIns="50800" bIns="50800" anchor="ctr"/>
          <a:lstStyle/>
          <a:p>
            <a:pPr>
              <a:defRPr>
                <a:latin typeface="+mn-lt"/>
                <a:ea typeface="+mn-ea"/>
                <a:cs typeface="+mn-cs"/>
                <a:sym typeface="Helvetica"/>
              </a:defRPr>
            </a:pPr>
            <a:endParaRPr/>
          </a:p>
        </p:txBody>
      </p:sp>
      <p:sp>
        <p:nvSpPr>
          <p:cNvPr id="178" name="Rettangolo 21"/>
          <p:cNvSpPr/>
          <p:nvPr/>
        </p:nvSpPr>
        <p:spPr>
          <a:xfrm>
            <a:off x="2711647" y="5681352"/>
            <a:ext cx="4160034" cy="1528176"/>
          </a:xfrm>
          <a:prstGeom prst="rect">
            <a:avLst/>
          </a:prstGeom>
          <a:solidFill>
            <a:srgbClr val="C1E1FE"/>
          </a:solidFill>
          <a:ln w="25400">
            <a:solidFill>
              <a:schemeClr val="accent1"/>
            </a:solidFill>
          </a:ln>
          <a:effectLst>
            <a:outerShdw blurRad="38100" dist="25400" dir="5400000" rotWithShape="0">
              <a:srgbClr val="000000">
                <a:alpha val="50000"/>
              </a:srgbClr>
            </a:outerShdw>
          </a:effectLst>
        </p:spPr>
        <p:txBody>
          <a:bodyPr lIns="50800" tIns="50800" rIns="50800" bIns="50800" anchor="ctr"/>
          <a:lstStyle/>
          <a:p>
            <a:pPr>
              <a:defRPr>
                <a:latin typeface="+mn-lt"/>
                <a:ea typeface="+mn-ea"/>
                <a:cs typeface="+mn-cs"/>
                <a:sym typeface="Helvetica"/>
              </a:defRPr>
            </a:pPr>
            <a:endParaRPr/>
          </a:p>
        </p:txBody>
      </p:sp>
      <p:sp>
        <p:nvSpPr>
          <p:cNvPr id="179" name="CasellaDiTesto 17"/>
          <p:cNvSpPr txBox="1"/>
          <p:nvPr/>
        </p:nvSpPr>
        <p:spPr>
          <a:xfrm>
            <a:off x="2512622" y="5842244"/>
            <a:ext cx="4359059" cy="904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400">
                <a:latin typeface="BentonSans Bold"/>
                <a:ea typeface="BentonSans Bold"/>
                <a:cs typeface="BentonSans Bold"/>
                <a:sym typeface="BentonSans Bold"/>
              </a:defRPr>
            </a:pPr>
            <a:r>
              <a:t>EXIT/1</a:t>
            </a:r>
            <a:endParaRPr b="1">
              <a:latin typeface="+mn-lt"/>
              <a:ea typeface="+mn-ea"/>
              <a:cs typeface="+mn-cs"/>
              <a:sym typeface="Helvetica"/>
            </a:endParaRPr>
          </a:p>
          <a:p>
            <a:pPr>
              <a:defRPr sz="2400">
                <a:latin typeface="BentonSans ExtraLight"/>
                <a:ea typeface="BentonSans ExtraLight"/>
                <a:cs typeface="BentonSans ExtraLight"/>
                <a:sym typeface="BentonSans ExtraLight"/>
              </a:defRPr>
            </a:pPr>
            <a:r>
              <a:t>Fondare una nuova Lega</a:t>
            </a:r>
          </a:p>
        </p:txBody>
      </p:sp>
      <p:sp>
        <p:nvSpPr>
          <p:cNvPr id="180" name="CasellaDiTesto 20"/>
          <p:cNvSpPr txBox="1"/>
          <p:nvPr/>
        </p:nvSpPr>
        <p:spPr>
          <a:xfrm>
            <a:off x="7327920" y="5763102"/>
            <a:ext cx="4359058" cy="1336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400">
                <a:latin typeface="BentonSans Bold"/>
                <a:ea typeface="BentonSans Bold"/>
                <a:cs typeface="BentonSans Bold"/>
                <a:sym typeface="BentonSans Bold"/>
              </a:defRPr>
            </a:pPr>
            <a:r>
              <a:t>EXIT/2</a:t>
            </a:r>
            <a:endParaRPr b="1">
              <a:latin typeface="+mn-lt"/>
              <a:ea typeface="+mn-ea"/>
              <a:cs typeface="+mn-cs"/>
              <a:sym typeface="Helvetica"/>
            </a:endParaRPr>
          </a:p>
          <a:p>
            <a:pPr>
              <a:defRPr sz="2400">
                <a:latin typeface="BentonSans ExtraLight"/>
                <a:ea typeface="BentonSans ExtraLight"/>
                <a:cs typeface="BentonSans ExtraLight"/>
                <a:sym typeface="BentonSans ExtraLight"/>
              </a:defRPr>
            </a:pPr>
            <a:r>
              <a:t>Minacciare Exit</a:t>
            </a:r>
            <a:endParaRPr>
              <a:latin typeface="+mn-lt"/>
              <a:ea typeface="+mn-ea"/>
              <a:cs typeface="+mn-cs"/>
              <a:sym typeface="Helvetica"/>
            </a:endParaRPr>
          </a:p>
          <a:p>
            <a:pPr>
              <a:defRPr sz="2400">
                <a:latin typeface="BentonSans ExtraLight"/>
                <a:ea typeface="BentonSans ExtraLight"/>
                <a:cs typeface="BentonSans ExtraLight"/>
                <a:sym typeface="BentonSans ExtraLight"/>
              </a:defRPr>
            </a:pPr>
            <a:r>
              <a:t>per avere più Voice</a:t>
            </a:r>
          </a:p>
        </p:txBody>
      </p:sp>
      <p:sp>
        <p:nvSpPr>
          <p:cNvPr id="181" name="Connettore 1 12"/>
          <p:cNvSpPr/>
          <p:nvPr/>
        </p:nvSpPr>
        <p:spPr>
          <a:xfrm>
            <a:off x="7077205" y="4797468"/>
            <a:ext cx="1" cy="212944"/>
          </a:xfrm>
          <a:prstGeom prst="line">
            <a:avLst/>
          </a:prstGeom>
          <a:ln w="25400">
            <a:solidFill>
              <a:schemeClr val="accent1"/>
            </a:solidFill>
          </a:ln>
          <a:effectLst>
            <a:outerShdw blurRad="38100" dist="25400" dir="5400000" rotWithShape="0">
              <a:srgbClr val="000000">
                <a:alpha val="50000"/>
              </a:srgbClr>
            </a:outerShdw>
          </a:effectLst>
        </p:spPr>
        <p:txBody>
          <a:bodyPr lIns="45718" tIns="45718" rIns="45718" bIns="45718"/>
          <a:lstStyle/>
          <a:p>
            <a:endParaRPr/>
          </a:p>
        </p:txBody>
      </p:sp>
      <p:sp>
        <p:nvSpPr>
          <p:cNvPr id="182" name="Connettore 2 16"/>
          <p:cNvSpPr/>
          <p:nvPr/>
        </p:nvSpPr>
        <p:spPr>
          <a:xfrm flipH="1">
            <a:off x="6237962" y="5010410"/>
            <a:ext cx="839243" cy="583260"/>
          </a:xfrm>
          <a:prstGeom prst="line">
            <a:avLst/>
          </a:prstGeom>
          <a:ln w="25400">
            <a:solidFill>
              <a:schemeClr val="accent1"/>
            </a:solidFill>
            <a:tailEnd type="triangle"/>
          </a:ln>
          <a:effectLst>
            <a:outerShdw blurRad="38100" dist="25400" dir="5400000" rotWithShape="0">
              <a:srgbClr val="000000">
                <a:alpha val="50000"/>
              </a:srgbClr>
            </a:outerShdw>
          </a:effectLst>
        </p:spPr>
        <p:txBody>
          <a:bodyPr lIns="45718" tIns="45718" rIns="45718" bIns="45718"/>
          <a:lstStyle/>
          <a:p>
            <a:endParaRPr/>
          </a:p>
        </p:txBody>
      </p:sp>
      <p:sp>
        <p:nvSpPr>
          <p:cNvPr id="183" name="Connettore 2 24"/>
          <p:cNvSpPr/>
          <p:nvPr/>
        </p:nvSpPr>
        <p:spPr>
          <a:xfrm>
            <a:off x="7077205" y="5010410"/>
            <a:ext cx="864297" cy="583260"/>
          </a:xfrm>
          <a:prstGeom prst="line">
            <a:avLst/>
          </a:prstGeom>
          <a:ln w="25400">
            <a:solidFill>
              <a:schemeClr val="accent1"/>
            </a:solidFill>
            <a:tailEnd type="triangle"/>
          </a:ln>
          <a:effectLst>
            <a:outerShdw blurRad="38100" dist="25400" dir="5400000" rotWithShape="0">
              <a:srgbClr val="000000">
                <a:alpha val="50000"/>
              </a:srgbClr>
            </a:outerShdw>
          </a:effectLst>
        </p:spPr>
        <p:txBody>
          <a:bodyPr lIns="45718" tIns="45718" rIns="45718" bIns="45718"/>
          <a:lstStyle/>
          <a:p>
            <a:endParaRPr/>
          </a:p>
        </p:txBody>
      </p:sp>
      <p:sp>
        <p:nvSpPr>
          <p:cNvPr id="184" name="CasellaDiTesto 33"/>
          <p:cNvSpPr txBox="1"/>
          <p:nvPr/>
        </p:nvSpPr>
        <p:spPr>
          <a:xfrm>
            <a:off x="854781" y="7661167"/>
            <a:ext cx="10624023" cy="1785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r>
              <a:t>Ma per ottenere risultati la minaccia di Exit deve essere credibile.</a:t>
            </a:r>
            <a:endParaRPr sz="2300">
              <a:latin typeface="BentonSans Bold"/>
              <a:ea typeface="BentonSans Bold"/>
              <a:cs typeface="BentonSans Bold"/>
              <a:sym typeface="BentonSans Bold"/>
            </a:endParaRPr>
          </a:p>
          <a:p>
            <a:pPr algn="l">
              <a:defRPr sz="2300">
                <a:latin typeface="BentonSans Bold"/>
                <a:ea typeface="BentonSans Bold"/>
                <a:cs typeface="BentonSans Bold"/>
                <a:sym typeface="BentonSans Bold"/>
              </a:defRPr>
            </a:pPr>
            <a:endParaRPr sz="2300">
              <a:latin typeface="BentonSans Bold"/>
              <a:ea typeface="BentonSans Bold"/>
              <a:cs typeface="BentonSans Bold"/>
              <a:sym typeface="BentonSans Bold"/>
            </a:endParaRPr>
          </a:p>
          <a:p>
            <a:pPr algn="l">
              <a:defRPr sz="2300">
                <a:latin typeface="BentonSans Light"/>
                <a:ea typeface="BentonSans Light"/>
                <a:cs typeface="BentonSans Light"/>
                <a:sym typeface="BentonSans Light"/>
              </a:defRPr>
            </a:pPr>
            <a:endParaRPr sz="2300">
              <a:latin typeface="BentonSans Bold"/>
              <a:ea typeface="BentonSans Bold"/>
              <a:cs typeface="BentonSans Bold"/>
              <a:sym typeface="BentonSans Bold"/>
            </a:endParaRPr>
          </a:p>
        </p:txBody>
      </p:sp>
      <p:pic>
        <p:nvPicPr>
          <p:cNvPr id="25" name="pasted-image.pdf">
            <a:extLst>
              <a:ext uri="{FF2B5EF4-FFF2-40B4-BE49-F238E27FC236}">
                <a16:creationId xmlns:a16="http://schemas.microsoft.com/office/drawing/2014/main" id="{160CFEA1-E770-40EF-9466-929DCFD90C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2"/>
          <p:cNvGrpSpPr/>
          <p:nvPr/>
        </p:nvGrpSpPr>
        <p:grpSpPr>
          <a:xfrm>
            <a:off x="11975124" y="292069"/>
            <a:ext cx="593477" cy="593478"/>
            <a:chOff x="0" y="-1"/>
            <a:chExt cx="593475" cy="593476"/>
          </a:xfrm>
        </p:grpSpPr>
        <p:sp>
          <p:nvSpPr>
            <p:cNvPr id="133" name="Shape 130"/>
            <p:cNvSpPr/>
            <p:nvPr/>
          </p:nvSpPr>
          <p:spPr>
            <a:xfrm>
              <a:off x="0" y="-2"/>
              <a:ext cx="593476" cy="593478"/>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34" name="Q_logo-q_bianco.png" descr="Q_logo-q_bianco.png"/>
            <p:cNvPicPr>
              <a:picLocks noChangeAspect="1"/>
            </p:cNvPicPr>
            <p:nvPr/>
          </p:nvPicPr>
          <p:blipFill>
            <a:blip r:embed="rId2"/>
            <a:stretch>
              <a:fillRect/>
            </a:stretch>
          </p:blipFill>
          <p:spPr>
            <a:xfrm>
              <a:off x="72541" y="72541"/>
              <a:ext cx="448391" cy="448388"/>
            </a:xfrm>
            <a:prstGeom prst="rect">
              <a:avLst/>
            </a:prstGeom>
            <a:ln w="12700" cap="flat">
              <a:noFill/>
              <a:miter lim="400000"/>
            </a:ln>
            <a:effectLst/>
          </p:spPr>
        </p:pic>
      </p:grpSp>
      <p:sp>
        <p:nvSpPr>
          <p:cNvPr id="138" name="Shape 133"/>
          <p:cNvSpPr txBox="1"/>
          <p:nvPr/>
        </p:nvSpPr>
        <p:spPr>
          <a:xfrm>
            <a:off x="365068" y="329759"/>
            <a:ext cx="6774767"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90000"/>
              </a:lnSpc>
              <a:defRPr sz="3000">
                <a:solidFill>
                  <a:srgbClr val="2473B5"/>
                </a:solidFill>
                <a:latin typeface="BentonSans Bold"/>
                <a:ea typeface="BentonSans Bold"/>
                <a:cs typeface="BentonSans Bold"/>
                <a:sym typeface="BentonSans Bold"/>
              </a:defRPr>
            </a:lvl1pPr>
          </a:lstStyle>
          <a:p>
            <a:r>
              <a:rPr lang="en-US" dirty="0"/>
              <a:t>I leader </a:t>
            </a:r>
            <a:r>
              <a:rPr lang="en-US" dirty="0" err="1"/>
              <a:t>politici</a:t>
            </a:r>
            <a:endParaRPr lang="en-US" dirty="0"/>
          </a:p>
        </p:txBody>
      </p:sp>
      <p:sp>
        <p:nvSpPr>
          <p:cNvPr id="139" name="Shape 129"/>
          <p:cNvSpPr/>
          <p:nvPr/>
        </p:nvSpPr>
        <p:spPr>
          <a:xfrm flipV="1">
            <a:off x="3572933" y="556319"/>
            <a:ext cx="8114044" cy="38401"/>
          </a:xfrm>
          <a:prstGeom prst="line">
            <a:avLst/>
          </a:prstGeom>
          <a:ln w="38100">
            <a:solidFill>
              <a:srgbClr val="47ABDC"/>
            </a:solidFill>
            <a:miter lim="400000"/>
          </a:ln>
        </p:spPr>
        <p:txBody>
          <a:bodyPr lIns="45718" tIns="45718" rIns="45718" bIns="45718"/>
          <a:lstStyle/>
          <a:p>
            <a:endParaRPr/>
          </a:p>
        </p:txBody>
      </p:sp>
      <p:sp>
        <p:nvSpPr>
          <p:cNvPr id="16" name="CasellaDiTesto 15">
            <a:extLst>
              <a:ext uri="{FF2B5EF4-FFF2-40B4-BE49-F238E27FC236}">
                <a16:creationId xmlns:a16="http://schemas.microsoft.com/office/drawing/2014/main" id="{9E37AD18-C946-42A3-AB57-1EBFCA857B81}"/>
              </a:ext>
            </a:extLst>
          </p:cNvPr>
          <p:cNvSpPr txBox="1"/>
          <p:nvPr/>
        </p:nvSpPr>
        <p:spPr>
          <a:xfrm>
            <a:off x="812434" y="250456"/>
            <a:ext cx="10624023" cy="2246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endParaRPr lang="it-IT" sz="2800" dirty="0">
              <a:latin typeface="BentonSans Light" panose="02000503000000020004" pitchFamily="50" charset="0"/>
            </a:endParaRPr>
          </a:p>
          <a:p>
            <a:pPr algn="l"/>
            <a:endParaRPr lang="it-IT" sz="2800" dirty="0">
              <a:latin typeface="BentonSans Light" panose="02000503000000020004" pitchFamily="50" charset="0"/>
            </a:endParaRPr>
          </a:p>
          <a:p>
            <a:pPr algn="l"/>
            <a:r>
              <a:rPr lang="it-IT" sz="2800" dirty="0">
                <a:latin typeface="BentonSans Light" panose="02000503000000020004" pitchFamily="50" charset="0"/>
              </a:rPr>
              <a:t>Diversi leader nazionali sono intervenuti sull’argomento.</a:t>
            </a:r>
          </a:p>
          <a:p>
            <a:pPr algn="l"/>
            <a:endParaRPr lang="it-IT" sz="2800" dirty="0">
              <a:latin typeface="BentonSans Light" panose="02000503000000020004" pitchFamily="50" charset="0"/>
            </a:endParaRPr>
          </a:p>
          <a:p>
            <a:pPr algn="l"/>
            <a:endParaRPr lang="it-IT" sz="2800" dirty="0">
              <a:latin typeface="BentonSans Light" panose="02000503000000020004" pitchFamily="50" charset="0"/>
            </a:endParaRPr>
          </a:p>
        </p:txBody>
      </p:sp>
      <p:grpSp>
        <p:nvGrpSpPr>
          <p:cNvPr id="17" name="Gruppo 16">
            <a:extLst>
              <a:ext uri="{FF2B5EF4-FFF2-40B4-BE49-F238E27FC236}">
                <a16:creationId xmlns:a16="http://schemas.microsoft.com/office/drawing/2014/main" id="{A6232088-A884-4D28-9784-13A390E2088D}"/>
              </a:ext>
            </a:extLst>
          </p:cNvPr>
          <p:cNvGrpSpPr/>
          <p:nvPr/>
        </p:nvGrpSpPr>
        <p:grpSpPr>
          <a:xfrm>
            <a:off x="280433" y="2006695"/>
            <a:ext cx="12443934" cy="6424611"/>
            <a:chOff x="1191909" y="1791542"/>
            <a:chExt cx="11376693" cy="5873611"/>
          </a:xfrm>
        </p:grpSpPr>
        <p:pic>
          <p:nvPicPr>
            <p:cNvPr id="10" name="Immagine 9" descr="Immagine che contiene testo&#10;&#10;Descrizione generata automaticamente">
              <a:extLst>
                <a:ext uri="{FF2B5EF4-FFF2-40B4-BE49-F238E27FC236}">
                  <a16:creationId xmlns:a16="http://schemas.microsoft.com/office/drawing/2014/main" id="{29B84091-152B-4EE4-9D12-8955BA0EE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908" y="1830518"/>
              <a:ext cx="3287383" cy="4049094"/>
            </a:xfrm>
            <a:prstGeom prst="rect">
              <a:avLst/>
            </a:prstGeom>
          </p:spPr>
        </p:pic>
        <p:pic>
          <p:nvPicPr>
            <p:cNvPr id="3" name="Immagine 2" descr="Immagine che contiene mappa&#10;&#10;Descrizione generata automaticamente">
              <a:extLst>
                <a:ext uri="{FF2B5EF4-FFF2-40B4-BE49-F238E27FC236}">
                  <a16:creationId xmlns:a16="http://schemas.microsoft.com/office/drawing/2014/main" id="{85736030-EA70-4435-8CCF-DE1CCC52E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898" y="1791542"/>
              <a:ext cx="3605573" cy="4070981"/>
            </a:xfrm>
            <a:prstGeom prst="rect">
              <a:avLst/>
            </a:prstGeom>
          </p:spPr>
        </p:pic>
        <p:pic>
          <p:nvPicPr>
            <p:cNvPr id="5" name="Immagine 4" descr="Immagine che contiene testo&#10;&#10;Descrizione generata automaticamente">
              <a:extLst>
                <a:ext uri="{FF2B5EF4-FFF2-40B4-BE49-F238E27FC236}">
                  <a16:creationId xmlns:a16="http://schemas.microsoft.com/office/drawing/2014/main" id="{691BD62D-5016-4DD6-A6E4-A8BB3BB646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7164" y="6472519"/>
              <a:ext cx="5105842" cy="1051651"/>
            </a:xfrm>
            <a:prstGeom prst="rect">
              <a:avLst/>
            </a:prstGeom>
          </p:spPr>
        </p:pic>
        <p:pic>
          <p:nvPicPr>
            <p:cNvPr id="7" name="Immagine 6" descr="Immagine che contiene testo&#10;&#10;Descrizione generata automaticamente">
              <a:extLst>
                <a:ext uri="{FF2B5EF4-FFF2-40B4-BE49-F238E27FC236}">
                  <a16:creationId xmlns:a16="http://schemas.microsoft.com/office/drawing/2014/main" id="{CBA1C54C-5FD7-4F24-8A0C-30C41232EA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6503" y="1913938"/>
              <a:ext cx="3726503" cy="1935648"/>
            </a:xfrm>
            <a:prstGeom prst="rect">
              <a:avLst/>
            </a:prstGeom>
          </p:spPr>
        </p:pic>
        <p:pic>
          <p:nvPicPr>
            <p:cNvPr id="12" name="Immagine 11" descr="Immagine che contiene testo&#10;&#10;Descrizione generata automaticamente">
              <a:extLst>
                <a:ext uri="{FF2B5EF4-FFF2-40B4-BE49-F238E27FC236}">
                  <a16:creationId xmlns:a16="http://schemas.microsoft.com/office/drawing/2014/main" id="{E129E119-295D-4CA2-BA63-D66EAF97B7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1909" y="6331537"/>
              <a:ext cx="5121084" cy="1333616"/>
            </a:xfrm>
            <a:prstGeom prst="rect">
              <a:avLst/>
            </a:prstGeom>
          </p:spPr>
        </p:pic>
        <p:pic>
          <p:nvPicPr>
            <p:cNvPr id="15" name="Immagine 14" descr="Immagine che contiene testo&#10;&#10;Descrizione generata automaticamente">
              <a:extLst>
                <a:ext uri="{FF2B5EF4-FFF2-40B4-BE49-F238E27FC236}">
                  <a16:creationId xmlns:a16="http://schemas.microsoft.com/office/drawing/2014/main" id="{E5DBC0D0-2582-4A35-B387-6B87367F00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6503" y="4821740"/>
              <a:ext cx="3812099" cy="694127"/>
            </a:xfrm>
            <a:prstGeom prst="rect">
              <a:avLst/>
            </a:prstGeom>
          </p:spPr>
        </p:pic>
      </p:grpSp>
      <p:sp>
        <p:nvSpPr>
          <p:cNvPr id="19" name="Shape 128">
            <a:extLst>
              <a:ext uri="{FF2B5EF4-FFF2-40B4-BE49-F238E27FC236}">
                <a16:creationId xmlns:a16="http://schemas.microsoft.com/office/drawing/2014/main" id="{93BEFA4C-F0EC-4438-8185-87EE224384C4}"/>
              </a:ext>
            </a:extLst>
          </p:cNvPr>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sp>
        <p:nvSpPr>
          <p:cNvPr id="20" name="Shape 134">
            <a:extLst>
              <a:ext uri="{FF2B5EF4-FFF2-40B4-BE49-F238E27FC236}">
                <a16:creationId xmlns:a16="http://schemas.microsoft.com/office/drawing/2014/main" id="{B21AA421-423C-47DE-BC7F-DCC07399CBDC}"/>
              </a:ext>
            </a:extLst>
          </p:cNvPr>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21" name="Shape 154">
            <a:extLst>
              <a:ext uri="{FF2B5EF4-FFF2-40B4-BE49-F238E27FC236}">
                <a16:creationId xmlns:a16="http://schemas.microsoft.com/office/drawing/2014/main" id="{15779B04-E0CE-4A87-AC23-61807D224A80}"/>
              </a:ext>
            </a:extLst>
          </p:cNvPr>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pic>
        <p:nvPicPr>
          <p:cNvPr id="22" name="pasted-image.pdf">
            <a:extLst>
              <a:ext uri="{FF2B5EF4-FFF2-40B4-BE49-F238E27FC236}">
                <a16:creationId xmlns:a16="http://schemas.microsoft.com/office/drawing/2014/main" id="{8894A4DC-F6BF-4BC3-B7DE-4EA05FD6A62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extLst>
      <p:ext uri="{BB962C8B-B14F-4D97-AF65-F5344CB8AC3E}">
        <p14:creationId xmlns:p14="http://schemas.microsoft.com/office/powerpoint/2010/main" val="268047101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2"/>
          <p:cNvGrpSpPr/>
          <p:nvPr/>
        </p:nvGrpSpPr>
        <p:grpSpPr>
          <a:xfrm>
            <a:off x="11975124" y="292069"/>
            <a:ext cx="593477" cy="593478"/>
            <a:chOff x="0" y="-1"/>
            <a:chExt cx="593475" cy="593476"/>
          </a:xfrm>
        </p:grpSpPr>
        <p:sp>
          <p:nvSpPr>
            <p:cNvPr id="133" name="Shape 130"/>
            <p:cNvSpPr/>
            <p:nvPr/>
          </p:nvSpPr>
          <p:spPr>
            <a:xfrm>
              <a:off x="0" y="-2"/>
              <a:ext cx="593476" cy="593478"/>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34" name="Q_logo-q_bianco.png" descr="Q_logo-q_bianco.png"/>
            <p:cNvPicPr>
              <a:picLocks noChangeAspect="1"/>
            </p:cNvPicPr>
            <p:nvPr/>
          </p:nvPicPr>
          <p:blipFill>
            <a:blip r:embed="rId2"/>
            <a:stretch>
              <a:fillRect/>
            </a:stretch>
          </p:blipFill>
          <p:spPr>
            <a:xfrm>
              <a:off x="72541" y="72541"/>
              <a:ext cx="448391" cy="448388"/>
            </a:xfrm>
            <a:prstGeom prst="rect">
              <a:avLst/>
            </a:prstGeom>
            <a:ln w="12700" cap="flat">
              <a:noFill/>
              <a:miter lim="400000"/>
            </a:ln>
            <a:effectLst/>
          </p:spPr>
        </p:pic>
      </p:grpSp>
      <p:sp>
        <p:nvSpPr>
          <p:cNvPr id="16" name="CasellaDiTesto 15">
            <a:extLst>
              <a:ext uri="{FF2B5EF4-FFF2-40B4-BE49-F238E27FC236}">
                <a16:creationId xmlns:a16="http://schemas.microsoft.com/office/drawing/2014/main" id="{9E37AD18-C946-42A3-AB57-1EBFCA857B81}"/>
              </a:ext>
            </a:extLst>
          </p:cNvPr>
          <p:cNvSpPr txBox="1"/>
          <p:nvPr/>
        </p:nvSpPr>
        <p:spPr>
          <a:xfrm>
            <a:off x="812434" y="1151405"/>
            <a:ext cx="10624023"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it-IT" sz="2800" dirty="0">
                <a:latin typeface="BentonSans Light" panose="02000503000000020004" pitchFamily="50" charset="0"/>
              </a:rPr>
              <a:t>I leader politici che hanno ottenuto più interazioni con un singolo post.</a:t>
            </a:r>
          </a:p>
          <a:p>
            <a:pPr algn="l"/>
            <a:endParaRPr lang="it-IT" sz="2800" dirty="0">
              <a:latin typeface="BentonSans Light" panose="02000503000000020004" pitchFamily="50" charset="0"/>
            </a:endParaRPr>
          </a:p>
          <a:p>
            <a:pPr algn="l"/>
            <a:endParaRPr lang="it-IT" sz="2800" dirty="0">
              <a:latin typeface="BentonSans Light" panose="02000503000000020004" pitchFamily="50" charset="0"/>
            </a:endParaRPr>
          </a:p>
        </p:txBody>
      </p:sp>
      <p:graphicFrame>
        <p:nvGraphicFramePr>
          <p:cNvPr id="4" name="Grafico 3">
            <a:extLst>
              <a:ext uri="{FF2B5EF4-FFF2-40B4-BE49-F238E27FC236}">
                <a16:creationId xmlns:a16="http://schemas.microsoft.com/office/drawing/2014/main" id="{C76A66BD-4B25-4D32-A07B-8D7BC419EFDD}"/>
              </a:ext>
            </a:extLst>
          </p:cNvPr>
          <p:cNvGraphicFramePr/>
          <p:nvPr/>
        </p:nvGraphicFramePr>
        <p:xfrm>
          <a:off x="1250576" y="2043953"/>
          <a:ext cx="10125635" cy="6212541"/>
        </p:xfrm>
        <a:graphic>
          <a:graphicData uri="http://schemas.openxmlformats.org/drawingml/2006/chart">
            <c:chart xmlns:c="http://schemas.openxmlformats.org/drawingml/2006/chart" xmlns:r="http://schemas.openxmlformats.org/officeDocument/2006/relationships" r:id="rId3"/>
          </a:graphicData>
        </a:graphic>
      </p:graphicFrame>
      <p:sp>
        <p:nvSpPr>
          <p:cNvPr id="17" name="Shape 133">
            <a:extLst>
              <a:ext uri="{FF2B5EF4-FFF2-40B4-BE49-F238E27FC236}">
                <a16:creationId xmlns:a16="http://schemas.microsoft.com/office/drawing/2014/main" id="{826F26DD-B8B5-48EA-A605-B44B47274567}"/>
              </a:ext>
            </a:extLst>
          </p:cNvPr>
          <p:cNvSpPr txBox="1"/>
          <p:nvPr/>
        </p:nvSpPr>
        <p:spPr>
          <a:xfrm>
            <a:off x="365068" y="329759"/>
            <a:ext cx="6774767" cy="518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90000"/>
              </a:lnSpc>
              <a:defRPr sz="3000">
                <a:solidFill>
                  <a:srgbClr val="2473B5"/>
                </a:solidFill>
                <a:latin typeface="BentonSans Bold"/>
                <a:ea typeface="BentonSans Bold"/>
                <a:cs typeface="BentonSans Bold"/>
                <a:sym typeface="BentonSans Bold"/>
              </a:defRPr>
            </a:lvl1pPr>
          </a:lstStyle>
          <a:p>
            <a:r>
              <a:rPr lang="en-US" dirty="0"/>
              <a:t>Top ten </a:t>
            </a:r>
            <a:r>
              <a:rPr lang="en-US" dirty="0">
                <a:latin typeface="BentonSans Light" panose="02000503000000020004" pitchFamily="50" charset="0"/>
              </a:rPr>
              <a:t>/ </a:t>
            </a:r>
            <a:r>
              <a:rPr lang="en-US" dirty="0" err="1">
                <a:latin typeface="BentonSans Light" panose="02000503000000020004" pitchFamily="50" charset="0"/>
              </a:rPr>
              <a:t>politici</a:t>
            </a:r>
            <a:endParaRPr lang="en-US" dirty="0">
              <a:latin typeface="BentonSans Light" panose="02000503000000020004" pitchFamily="50" charset="0"/>
            </a:endParaRPr>
          </a:p>
        </p:txBody>
      </p:sp>
      <p:sp>
        <p:nvSpPr>
          <p:cNvPr id="18" name="Shape 129">
            <a:extLst>
              <a:ext uri="{FF2B5EF4-FFF2-40B4-BE49-F238E27FC236}">
                <a16:creationId xmlns:a16="http://schemas.microsoft.com/office/drawing/2014/main" id="{EDDD0D84-E4D8-4FA7-A3F5-01541CD159F5}"/>
              </a:ext>
            </a:extLst>
          </p:cNvPr>
          <p:cNvSpPr/>
          <p:nvPr/>
        </p:nvSpPr>
        <p:spPr>
          <a:xfrm>
            <a:off x="3536577" y="556317"/>
            <a:ext cx="8150400" cy="0"/>
          </a:xfrm>
          <a:prstGeom prst="line">
            <a:avLst/>
          </a:prstGeom>
          <a:ln w="38100">
            <a:solidFill>
              <a:srgbClr val="47ABDC"/>
            </a:solidFill>
            <a:miter lim="400000"/>
          </a:ln>
        </p:spPr>
        <p:txBody>
          <a:bodyPr lIns="45718" tIns="45718" rIns="45718" bIns="45718"/>
          <a:lstStyle/>
          <a:p>
            <a:endParaRPr/>
          </a:p>
        </p:txBody>
      </p:sp>
      <p:sp>
        <p:nvSpPr>
          <p:cNvPr id="21" name="CasellaDiTesto 20">
            <a:extLst>
              <a:ext uri="{FF2B5EF4-FFF2-40B4-BE49-F238E27FC236}">
                <a16:creationId xmlns:a16="http://schemas.microsoft.com/office/drawing/2014/main" id="{33E18A05-355F-45B2-91AE-BB978E44A0B7}"/>
              </a:ext>
            </a:extLst>
          </p:cNvPr>
          <p:cNvSpPr txBox="1"/>
          <p:nvPr/>
        </p:nvSpPr>
        <p:spPr>
          <a:xfrm>
            <a:off x="433353" y="7861370"/>
            <a:ext cx="12135249" cy="1261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it-IT" sz="2800" dirty="0">
              <a:latin typeface="BentonSans Light" panose="02000503000000020004" pitchFamily="50" charset="0"/>
            </a:endParaRPr>
          </a:p>
          <a:p>
            <a:r>
              <a:rPr lang="it-IT" sz="2000" dirty="0">
                <a:latin typeface="BentonSans LightItalic" panose="02000503000000020004" pitchFamily="50" charset="0"/>
              </a:rPr>
              <a:t> I post di Facebook sono stati selezionati utilizzando la chiave di ricerca «Superlega».</a:t>
            </a:r>
          </a:p>
          <a:p>
            <a:endParaRPr lang="it-IT" sz="2800" dirty="0">
              <a:latin typeface="BentonSans Light" panose="02000503000000020004" pitchFamily="50" charset="0"/>
            </a:endParaRPr>
          </a:p>
        </p:txBody>
      </p:sp>
      <p:sp>
        <p:nvSpPr>
          <p:cNvPr id="15" name="Shape 128">
            <a:extLst>
              <a:ext uri="{FF2B5EF4-FFF2-40B4-BE49-F238E27FC236}">
                <a16:creationId xmlns:a16="http://schemas.microsoft.com/office/drawing/2014/main" id="{4CA38D24-F138-4F86-B629-512E806B9C00}"/>
              </a:ext>
            </a:extLst>
          </p:cNvPr>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sp>
        <p:nvSpPr>
          <p:cNvPr id="19" name="Shape 134">
            <a:extLst>
              <a:ext uri="{FF2B5EF4-FFF2-40B4-BE49-F238E27FC236}">
                <a16:creationId xmlns:a16="http://schemas.microsoft.com/office/drawing/2014/main" id="{8554382B-3706-4F74-A7E8-9712C7C9FDC3}"/>
              </a:ext>
            </a:extLst>
          </p:cNvPr>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20" name="Shape 154">
            <a:extLst>
              <a:ext uri="{FF2B5EF4-FFF2-40B4-BE49-F238E27FC236}">
                <a16:creationId xmlns:a16="http://schemas.microsoft.com/office/drawing/2014/main" id="{FF44098B-53C2-45EB-9C95-8962AAC97C17}"/>
              </a:ext>
            </a:extLst>
          </p:cNvPr>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pic>
        <p:nvPicPr>
          <p:cNvPr id="22" name="pasted-image.pdf">
            <a:extLst>
              <a:ext uri="{FF2B5EF4-FFF2-40B4-BE49-F238E27FC236}">
                <a16:creationId xmlns:a16="http://schemas.microsoft.com/office/drawing/2014/main" id="{4A3764CE-7BFD-4D35-BC02-6264721D5C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extLst>
      <p:ext uri="{BB962C8B-B14F-4D97-AF65-F5344CB8AC3E}">
        <p14:creationId xmlns:p14="http://schemas.microsoft.com/office/powerpoint/2010/main" val="412409728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2"/>
          <p:cNvGrpSpPr/>
          <p:nvPr/>
        </p:nvGrpSpPr>
        <p:grpSpPr>
          <a:xfrm>
            <a:off x="11975124" y="292069"/>
            <a:ext cx="593477" cy="593478"/>
            <a:chOff x="0" y="-1"/>
            <a:chExt cx="593475" cy="593476"/>
          </a:xfrm>
        </p:grpSpPr>
        <p:sp>
          <p:nvSpPr>
            <p:cNvPr id="133" name="Shape 130"/>
            <p:cNvSpPr/>
            <p:nvPr/>
          </p:nvSpPr>
          <p:spPr>
            <a:xfrm>
              <a:off x="0" y="-2"/>
              <a:ext cx="593476" cy="593478"/>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34" name="Q_logo-q_bianco.png" descr="Q_logo-q_bianco.png"/>
            <p:cNvPicPr>
              <a:picLocks noChangeAspect="1"/>
            </p:cNvPicPr>
            <p:nvPr/>
          </p:nvPicPr>
          <p:blipFill>
            <a:blip r:embed="rId2"/>
            <a:stretch>
              <a:fillRect/>
            </a:stretch>
          </p:blipFill>
          <p:spPr>
            <a:xfrm>
              <a:off x="72541" y="72541"/>
              <a:ext cx="448391" cy="448388"/>
            </a:xfrm>
            <a:prstGeom prst="rect">
              <a:avLst/>
            </a:prstGeom>
            <a:ln w="12700" cap="flat">
              <a:noFill/>
              <a:miter lim="400000"/>
            </a:ln>
            <a:effectLst/>
          </p:spPr>
        </p:pic>
      </p:grpSp>
      <p:sp>
        <p:nvSpPr>
          <p:cNvPr id="138" name="Shape 133"/>
          <p:cNvSpPr txBox="1"/>
          <p:nvPr/>
        </p:nvSpPr>
        <p:spPr>
          <a:xfrm>
            <a:off x="365068" y="329759"/>
            <a:ext cx="6774767" cy="518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90000"/>
              </a:lnSpc>
              <a:defRPr sz="3000">
                <a:solidFill>
                  <a:srgbClr val="2473B5"/>
                </a:solidFill>
                <a:latin typeface="BentonSans Bold"/>
                <a:ea typeface="BentonSans Bold"/>
                <a:cs typeface="BentonSans Bold"/>
                <a:sym typeface="BentonSans Bold"/>
              </a:defRPr>
            </a:lvl1pPr>
          </a:lstStyle>
          <a:p>
            <a:r>
              <a:rPr lang="en-US" dirty="0"/>
              <a:t>Le parole </a:t>
            </a:r>
            <a:r>
              <a:rPr lang="en-US" dirty="0" err="1"/>
              <a:t>usate</a:t>
            </a:r>
            <a:r>
              <a:rPr lang="en-US" dirty="0"/>
              <a:t> </a:t>
            </a:r>
            <a:r>
              <a:rPr lang="en-US" dirty="0" err="1"/>
              <a:t>dalla</a:t>
            </a:r>
            <a:r>
              <a:rPr lang="en-US" dirty="0"/>
              <a:t> </a:t>
            </a:r>
            <a:r>
              <a:rPr lang="en-US" dirty="0" err="1"/>
              <a:t>politica</a:t>
            </a:r>
            <a:endParaRPr lang="en-US" dirty="0"/>
          </a:p>
        </p:txBody>
      </p:sp>
      <p:sp>
        <p:nvSpPr>
          <p:cNvPr id="139" name="Shape 129"/>
          <p:cNvSpPr/>
          <p:nvPr/>
        </p:nvSpPr>
        <p:spPr>
          <a:xfrm flipV="1">
            <a:off x="5933517" y="556318"/>
            <a:ext cx="5753459" cy="27229"/>
          </a:xfrm>
          <a:prstGeom prst="line">
            <a:avLst/>
          </a:prstGeom>
          <a:ln w="38100">
            <a:solidFill>
              <a:srgbClr val="47ABDC"/>
            </a:solidFill>
            <a:miter lim="400000"/>
          </a:ln>
        </p:spPr>
        <p:txBody>
          <a:bodyPr lIns="45718" tIns="45718" rIns="45718" bIns="45718"/>
          <a:lstStyle/>
          <a:p>
            <a:endParaRPr/>
          </a:p>
        </p:txBody>
      </p:sp>
      <p:pic>
        <p:nvPicPr>
          <p:cNvPr id="3" name="Immagine 2">
            <a:extLst>
              <a:ext uri="{FF2B5EF4-FFF2-40B4-BE49-F238E27FC236}">
                <a16:creationId xmlns:a16="http://schemas.microsoft.com/office/drawing/2014/main" id="{B79D2993-A81B-4C76-94A3-42544F9D489B}"/>
              </a:ext>
            </a:extLst>
          </p:cNvPr>
          <p:cNvPicPr>
            <a:picLocks noChangeAspect="1"/>
          </p:cNvPicPr>
          <p:nvPr/>
        </p:nvPicPr>
        <p:blipFill>
          <a:blip r:embed="rId3"/>
          <a:stretch>
            <a:fillRect/>
          </a:stretch>
        </p:blipFill>
        <p:spPr>
          <a:xfrm>
            <a:off x="5227295" y="1905532"/>
            <a:ext cx="7536207" cy="5268525"/>
          </a:xfrm>
          <a:prstGeom prst="rect">
            <a:avLst/>
          </a:prstGeom>
        </p:spPr>
      </p:pic>
      <p:graphicFrame>
        <p:nvGraphicFramePr>
          <p:cNvPr id="6" name="Tabella 5">
            <a:extLst>
              <a:ext uri="{FF2B5EF4-FFF2-40B4-BE49-F238E27FC236}">
                <a16:creationId xmlns:a16="http://schemas.microsoft.com/office/drawing/2014/main" id="{732C23EF-CA4D-4D7E-AA60-0C8A307C04F0}"/>
              </a:ext>
            </a:extLst>
          </p:cNvPr>
          <p:cNvGraphicFramePr>
            <a:graphicFrameLocks noGrp="1"/>
          </p:cNvGraphicFramePr>
          <p:nvPr/>
        </p:nvGraphicFramePr>
        <p:xfrm>
          <a:off x="462812" y="1218219"/>
          <a:ext cx="2255167" cy="7048500"/>
        </p:xfrm>
        <a:graphic>
          <a:graphicData uri="http://schemas.openxmlformats.org/drawingml/2006/table">
            <a:tbl>
              <a:tblPr>
                <a:tableStyleId>{5940675A-B579-460E-94D1-54222C63F5DA}</a:tableStyleId>
              </a:tblPr>
              <a:tblGrid>
                <a:gridCol w="1693496">
                  <a:extLst>
                    <a:ext uri="{9D8B030D-6E8A-4147-A177-3AD203B41FA5}">
                      <a16:colId xmlns:a16="http://schemas.microsoft.com/office/drawing/2014/main" val="2917996311"/>
                    </a:ext>
                  </a:extLst>
                </a:gridCol>
                <a:gridCol w="561671">
                  <a:extLst>
                    <a:ext uri="{9D8B030D-6E8A-4147-A177-3AD203B41FA5}">
                      <a16:colId xmlns:a16="http://schemas.microsoft.com/office/drawing/2014/main" val="336377357"/>
                    </a:ext>
                  </a:extLst>
                </a:gridCol>
              </a:tblGrid>
              <a:tr h="182880">
                <a:tc>
                  <a:txBody>
                    <a:bodyPr/>
                    <a:lstStyle/>
                    <a:p>
                      <a:pPr algn="l" fontAlgn="b"/>
                      <a:r>
                        <a:rPr lang="it-IT" sz="1800" u="none" strike="noStrike">
                          <a:effectLst/>
                          <a:latin typeface="BentonSans Light" panose="02000503000000020004" pitchFamily="50" charset="0"/>
                        </a:rPr>
                        <a:t>calcio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65</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39723102"/>
                  </a:ext>
                </a:extLst>
              </a:tr>
              <a:tr h="182880">
                <a:tc>
                  <a:txBody>
                    <a:bodyPr/>
                    <a:lstStyle/>
                    <a:p>
                      <a:pPr algn="l" fontAlgn="b"/>
                      <a:r>
                        <a:rPr lang="it-IT" sz="1800" u="none" strike="noStrike">
                          <a:effectLst/>
                          <a:latin typeface="BentonSans Light" panose="02000503000000020004" pitchFamily="50" charset="0"/>
                        </a:rPr>
                        <a:t>superlega</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39</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11460156"/>
                  </a:ext>
                </a:extLst>
              </a:tr>
              <a:tr h="182880">
                <a:tc>
                  <a:txBody>
                    <a:bodyPr/>
                    <a:lstStyle/>
                    <a:p>
                      <a:pPr algn="l" fontAlgn="b"/>
                      <a:r>
                        <a:rPr lang="it-IT" sz="1800" u="none" strike="noStrike">
                          <a:effectLst/>
                          <a:latin typeface="BentonSans Light" panose="02000503000000020004" pitchFamily="50" charset="0"/>
                        </a:rPr>
                        <a:t>sport</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26</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1583079"/>
                  </a:ext>
                </a:extLst>
              </a:tr>
              <a:tr h="182880">
                <a:tc>
                  <a:txBody>
                    <a:bodyPr/>
                    <a:lstStyle/>
                    <a:p>
                      <a:pPr algn="l" fontAlgn="b"/>
                      <a:r>
                        <a:rPr lang="it-IT" sz="1800" u="none" strike="noStrike">
                          <a:effectLst/>
                          <a:latin typeface="BentonSans Light" panose="02000503000000020004" pitchFamily="50" charset="0"/>
                        </a:rPr>
                        <a:t>potere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17</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8794431"/>
                  </a:ext>
                </a:extLst>
              </a:tr>
              <a:tr h="182880">
                <a:tc>
                  <a:txBody>
                    <a:bodyPr/>
                    <a:lstStyle/>
                    <a:p>
                      <a:pPr algn="l" fontAlgn="b"/>
                      <a:r>
                        <a:rPr lang="it-IT" sz="1800" u="none" strike="noStrike" dirty="0">
                          <a:effectLst/>
                          <a:latin typeface="BentonSans Light" panose="02000503000000020004" pitchFamily="50" charset="0"/>
                        </a:rPr>
                        <a:t>europeo</a:t>
                      </a:r>
                      <a:endParaRPr lang="it-IT" sz="1800" b="0" i="0" u="none" strike="noStrike" dirty="0">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16</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85443410"/>
                  </a:ext>
                </a:extLst>
              </a:tr>
              <a:tr h="182880">
                <a:tc>
                  <a:txBody>
                    <a:bodyPr/>
                    <a:lstStyle/>
                    <a:p>
                      <a:pPr algn="l" fontAlgn="b"/>
                      <a:r>
                        <a:rPr lang="it-IT" sz="1800" u="none" strike="noStrike">
                          <a:effectLst/>
                          <a:latin typeface="BentonSans Light" panose="02000503000000020004" pitchFamily="50" charset="0"/>
                        </a:rPr>
                        <a:t>tifoso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14</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34085759"/>
                  </a:ext>
                </a:extLst>
              </a:tr>
              <a:tr h="182880">
                <a:tc>
                  <a:txBody>
                    <a:bodyPr/>
                    <a:lstStyle/>
                    <a:p>
                      <a:pPr algn="l" fontAlgn="b"/>
                      <a:r>
                        <a:rPr lang="it-IT" sz="1800" u="none" strike="noStrike">
                          <a:effectLst/>
                          <a:latin typeface="BentonSans Light" panose="02000503000000020004" pitchFamily="50" charset="0"/>
                        </a:rPr>
                        <a:t>club</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11</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9128228"/>
                  </a:ext>
                </a:extLst>
              </a:tr>
              <a:tr h="182880">
                <a:tc>
                  <a:txBody>
                    <a:bodyPr/>
                    <a:lstStyle/>
                    <a:p>
                      <a:pPr algn="l" fontAlgn="b"/>
                      <a:r>
                        <a:rPr lang="it-IT" sz="1800" u="none" strike="noStrike">
                          <a:effectLst/>
                          <a:latin typeface="BentonSans Light" panose="02000503000000020004" pitchFamily="50" charset="0"/>
                        </a:rPr>
                        <a:t>valore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10</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1258768"/>
                  </a:ext>
                </a:extLst>
              </a:tr>
              <a:tr h="182880">
                <a:tc>
                  <a:txBody>
                    <a:bodyPr/>
                    <a:lstStyle/>
                    <a:p>
                      <a:pPr algn="l" fontAlgn="b"/>
                      <a:r>
                        <a:rPr lang="it-IT" sz="1800" u="none" strike="noStrike">
                          <a:effectLst/>
                          <a:latin typeface="BentonSans Light" panose="02000503000000020004" pitchFamily="50" charset="0"/>
                        </a:rPr>
                        <a:t>competizione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9</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49721089"/>
                  </a:ext>
                </a:extLst>
              </a:tr>
              <a:tr h="182880">
                <a:tc>
                  <a:txBody>
                    <a:bodyPr/>
                    <a:lstStyle/>
                    <a:p>
                      <a:pPr algn="l" fontAlgn="b"/>
                      <a:r>
                        <a:rPr lang="it-IT" sz="1800" u="none" strike="noStrike">
                          <a:effectLst/>
                          <a:latin typeface="BentonSans Light" panose="02000503000000020004" pitchFamily="50" charset="0"/>
                        </a:rPr>
                        <a:t>campo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8</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5981924"/>
                  </a:ext>
                </a:extLst>
              </a:tr>
              <a:tr h="182880">
                <a:tc>
                  <a:txBody>
                    <a:bodyPr/>
                    <a:lstStyle/>
                    <a:p>
                      <a:pPr algn="l" fontAlgn="b"/>
                      <a:r>
                        <a:rPr lang="it-IT" sz="1800" u="none" strike="noStrike" dirty="0">
                          <a:effectLst/>
                          <a:latin typeface="BentonSans Light" panose="02000503000000020004" pitchFamily="50" charset="0"/>
                        </a:rPr>
                        <a:t>piccolo</a:t>
                      </a:r>
                      <a:endParaRPr lang="it-IT" sz="1800" b="0" i="0" u="none" strike="noStrike" dirty="0">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8</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3061931"/>
                  </a:ext>
                </a:extLst>
              </a:tr>
              <a:tr h="182880">
                <a:tc>
                  <a:txBody>
                    <a:bodyPr/>
                    <a:lstStyle/>
                    <a:p>
                      <a:pPr algn="l" fontAlgn="b"/>
                      <a:r>
                        <a:rPr lang="it-IT" sz="1800" u="none" strike="noStrike">
                          <a:effectLst/>
                          <a:latin typeface="BentonSans Light" panose="02000503000000020004" pitchFamily="50" charset="0"/>
                        </a:rPr>
                        <a:t>sogno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8</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3934262"/>
                  </a:ext>
                </a:extLst>
              </a:tr>
              <a:tr h="182880">
                <a:tc>
                  <a:txBody>
                    <a:bodyPr/>
                    <a:lstStyle/>
                    <a:p>
                      <a:pPr algn="l" fontAlgn="b"/>
                      <a:r>
                        <a:rPr lang="it-IT" sz="1800" u="none" strike="noStrike">
                          <a:effectLst/>
                          <a:latin typeface="BentonSans Light" panose="02000503000000020004" pitchFamily="50" charset="0"/>
                        </a:rPr>
                        <a:t>finanziario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7</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243673"/>
                  </a:ext>
                </a:extLst>
              </a:tr>
              <a:tr h="182880">
                <a:tc>
                  <a:txBody>
                    <a:bodyPr/>
                    <a:lstStyle/>
                    <a:p>
                      <a:pPr algn="l" fontAlgn="b"/>
                      <a:r>
                        <a:rPr lang="it-IT" sz="1800" u="none" strike="noStrike">
                          <a:effectLst/>
                          <a:latin typeface="BentonSans Light" panose="02000503000000020004" pitchFamily="50" charset="0"/>
                        </a:rPr>
                        <a:t>merito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7</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3799876"/>
                  </a:ext>
                </a:extLst>
              </a:tr>
              <a:tr h="182880">
                <a:tc>
                  <a:txBody>
                    <a:bodyPr/>
                    <a:lstStyle/>
                    <a:p>
                      <a:pPr algn="l" fontAlgn="b"/>
                      <a:r>
                        <a:rPr lang="it-IT" sz="1800" u="none" strike="noStrike">
                          <a:effectLst/>
                          <a:latin typeface="BentonSans Light" panose="02000503000000020004" pitchFamily="50" charset="0"/>
                        </a:rPr>
                        <a:t>profitto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7</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8679026"/>
                  </a:ext>
                </a:extLst>
              </a:tr>
              <a:tr h="182880">
                <a:tc>
                  <a:txBody>
                    <a:bodyPr/>
                    <a:lstStyle/>
                    <a:p>
                      <a:pPr algn="l" fontAlgn="b"/>
                      <a:r>
                        <a:rPr lang="it-IT" sz="1800" u="none" strike="noStrike">
                          <a:effectLst/>
                          <a:latin typeface="BentonSans Light" panose="02000503000000020004" pitchFamily="50" charset="0"/>
                        </a:rPr>
                        <a:t>capitale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6</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4012158"/>
                  </a:ext>
                </a:extLst>
              </a:tr>
              <a:tr h="182880">
                <a:tc>
                  <a:txBody>
                    <a:bodyPr/>
                    <a:lstStyle/>
                    <a:p>
                      <a:pPr algn="l" fontAlgn="b"/>
                      <a:r>
                        <a:rPr lang="it-IT" sz="1800" u="none" strike="noStrike">
                          <a:effectLst/>
                          <a:latin typeface="BentonSans Light" panose="02000503000000020004" pitchFamily="50" charset="0"/>
                        </a:rPr>
                        <a:t>emozione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6</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64513044"/>
                  </a:ext>
                </a:extLst>
              </a:tr>
              <a:tr h="182880">
                <a:tc>
                  <a:txBody>
                    <a:bodyPr/>
                    <a:lstStyle/>
                    <a:p>
                      <a:pPr algn="l" fontAlgn="b"/>
                      <a:r>
                        <a:rPr lang="it-IT" sz="1800" u="none" strike="noStrike">
                          <a:effectLst/>
                          <a:latin typeface="BentonSans Light" panose="02000503000000020004" pitchFamily="50" charset="0"/>
                        </a:rPr>
                        <a:t>europa</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6</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6898089"/>
                  </a:ext>
                </a:extLst>
              </a:tr>
              <a:tr h="182880">
                <a:tc>
                  <a:txBody>
                    <a:bodyPr/>
                    <a:lstStyle/>
                    <a:p>
                      <a:pPr algn="l" fontAlgn="b"/>
                      <a:r>
                        <a:rPr lang="it-IT" sz="1800" u="none" strike="noStrike">
                          <a:effectLst/>
                          <a:latin typeface="BentonSans Light" panose="02000503000000020004" pitchFamily="50" charset="0"/>
                        </a:rPr>
                        <a:t>mercato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6</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3489471"/>
                  </a:ext>
                </a:extLst>
              </a:tr>
              <a:tr h="182880">
                <a:tc>
                  <a:txBody>
                    <a:bodyPr/>
                    <a:lstStyle/>
                    <a:p>
                      <a:pPr algn="l" fontAlgn="b"/>
                      <a:r>
                        <a:rPr lang="it-IT" sz="1800" u="none" strike="noStrike">
                          <a:effectLst/>
                          <a:latin typeface="BentonSans Light" panose="02000503000000020004" pitchFamily="50" charset="0"/>
                        </a:rPr>
                        <a:t>passione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6</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51088538"/>
                  </a:ext>
                </a:extLst>
              </a:tr>
              <a:tr h="182880">
                <a:tc>
                  <a:txBody>
                    <a:bodyPr/>
                    <a:lstStyle/>
                    <a:p>
                      <a:pPr algn="l" fontAlgn="b"/>
                      <a:r>
                        <a:rPr lang="it-IT" sz="1800" u="none" strike="noStrike">
                          <a:effectLst/>
                          <a:latin typeface="BentonSans Light" panose="02000503000000020004" pitchFamily="50" charset="0"/>
                        </a:rPr>
                        <a:t>popolare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6</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88670118"/>
                  </a:ext>
                </a:extLst>
              </a:tr>
              <a:tr h="182880">
                <a:tc>
                  <a:txBody>
                    <a:bodyPr/>
                    <a:lstStyle/>
                    <a:p>
                      <a:pPr algn="l" fontAlgn="b"/>
                      <a:r>
                        <a:rPr lang="it-IT" sz="1800" u="none" strike="noStrike">
                          <a:effectLst/>
                          <a:latin typeface="BentonSans Light" panose="02000503000000020004" pitchFamily="50" charset="0"/>
                        </a:rPr>
                        <a:t>potere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6</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0408519"/>
                  </a:ext>
                </a:extLst>
              </a:tr>
              <a:tr h="182880">
                <a:tc>
                  <a:txBody>
                    <a:bodyPr/>
                    <a:lstStyle/>
                    <a:p>
                      <a:pPr algn="l" fontAlgn="b"/>
                      <a:r>
                        <a:rPr lang="it-IT" sz="1800" u="none" strike="noStrike">
                          <a:effectLst/>
                          <a:latin typeface="BentonSans Light" panose="02000503000000020004" pitchFamily="50" charset="0"/>
                        </a:rPr>
                        <a:t>rischio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6</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4353349"/>
                  </a:ext>
                </a:extLst>
              </a:tr>
              <a:tr h="182880">
                <a:tc>
                  <a:txBody>
                    <a:bodyPr/>
                    <a:lstStyle/>
                    <a:p>
                      <a:pPr algn="l" fontAlgn="b"/>
                      <a:r>
                        <a:rPr lang="it-IT" sz="1800" u="none" strike="noStrike">
                          <a:effectLst/>
                          <a:latin typeface="BentonSans Light" panose="02000503000000020004" pitchFamily="50" charset="0"/>
                        </a:rPr>
                        <a:t>appassionato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5</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7263709"/>
                  </a:ext>
                </a:extLst>
              </a:tr>
              <a:tr h="182880">
                <a:tc>
                  <a:txBody>
                    <a:bodyPr/>
                    <a:lstStyle/>
                    <a:p>
                      <a:pPr algn="l" fontAlgn="b"/>
                      <a:r>
                        <a:rPr lang="it-IT" sz="1800" u="none" strike="noStrike">
                          <a:effectLst/>
                          <a:latin typeface="BentonSans Light" panose="02000503000000020004" pitchFamily="50" charset="0"/>
                        </a:rPr>
                        <a:t>capitalismo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dirty="0">
                          <a:effectLst/>
                          <a:latin typeface="BentonSans Light" panose="02000503000000020004" pitchFamily="50" charset="0"/>
                        </a:rPr>
                        <a:t>5</a:t>
                      </a:r>
                      <a:endParaRPr lang="it-IT" sz="1800" b="0" i="0" u="none" strike="noStrike" dirty="0">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84856986"/>
                  </a:ext>
                </a:extLst>
              </a:tr>
            </a:tbl>
          </a:graphicData>
        </a:graphic>
      </p:graphicFrame>
      <p:graphicFrame>
        <p:nvGraphicFramePr>
          <p:cNvPr id="7" name="Tabella 6">
            <a:extLst>
              <a:ext uri="{FF2B5EF4-FFF2-40B4-BE49-F238E27FC236}">
                <a16:creationId xmlns:a16="http://schemas.microsoft.com/office/drawing/2014/main" id="{AEB9532F-60AB-4212-B292-DA43572DDE1D}"/>
              </a:ext>
            </a:extLst>
          </p:cNvPr>
          <p:cNvGraphicFramePr>
            <a:graphicFrameLocks noGrp="1"/>
          </p:cNvGraphicFramePr>
          <p:nvPr/>
        </p:nvGraphicFramePr>
        <p:xfrm>
          <a:off x="2717979" y="1218219"/>
          <a:ext cx="2255166" cy="7330440"/>
        </p:xfrm>
        <a:graphic>
          <a:graphicData uri="http://schemas.openxmlformats.org/drawingml/2006/table">
            <a:tbl>
              <a:tblPr>
                <a:tableStyleId>{5940675A-B579-460E-94D1-54222C63F5DA}</a:tableStyleId>
              </a:tblPr>
              <a:tblGrid>
                <a:gridCol w="1813487">
                  <a:extLst>
                    <a:ext uri="{9D8B030D-6E8A-4147-A177-3AD203B41FA5}">
                      <a16:colId xmlns:a16="http://schemas.microsoft.com/office/drawing/2014/main" val="2032701039"/>
                    </a:ext>
                  </a:extLst>
                </a:gridCol>
                <a:gridCol w="441679">
                  <a:extLst>
                    <a:ext uri="{9D8B030D-6E8A-4147-A177-3AD203B41FA5}">
                      <a16:colId xmlns:a16="http://schemas.microsoft.com/office/drawing/2014/main" val="1613693011"/>
                    </a:ext>
                  </a:extLst>
                </a:gridCol>
              </a:tblGrid>
              <a:tr h="182880">
                <a:tc>
                  <a:txBody>
                    <a:bodyPr/>
                    <a:lstStyle/>
                    <a:p>
                      <a:pPr algn="l" fontAlgn="b"/>
                      <a:r>
                        <a:rPr lang="it-IT" sz="1800" u="none" strike="noStrike">
                          <a:effectLst/>
                          <a:latin typeface="BentonSans Light" panose="02000503000000020004" pitchFamily="50" charset="0"/>
                        </a:rPr>
                        <a:t>denaro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5</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65040257"/>
                  </a:ext>
                </a:extLst>
              </a:tr>
              <a:tr h="182880">
                <a:tc>
                  <a:txBody>
                    <a:bodyPr/>
                    <a:lstStyle/>
                    <a:p>
                      <a:pPr algn="l" fontAlgn="b"/>
                      <a:r>
                        <a:rPr lang="it-IT" sz="1800" u="none" strike="noStrike">
                          <a:effectLst/>
                          <a:latin typeface="BentonSans Light" panose="02000503000000020004" pitchFamily="50" charset="0"/>
                        </a:rPr>
                        <a:t>diritto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5</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6258665"/>
                  </a:ext>
                </a:extLst>
              </a:tr>
              <a:tr h="182880">
                <a:tc>
                  <a:txBody>
                    <a:bodyPr/>
                    <a:lstStyle/>
                    <a:p>
                      <a:pPr algn="l" fontAlgn="b"/>
                      <a:r>
                        <a:rPr lang="it-IT" sz="1800" u="none" strike="noStrike">
                          <a:effectLst/>
                          <a:latin typeface="BentonSans Light" panose="02000503000000020004" pitchFamily="50" charset="0"/>
                        </a:rPr>
                        <a:t>economico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5</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2992496"/>
                  </a:ext>
                </a:extLst>
              </a:tr>
              <a:tr h="182880">
                <a:tc>
                  <a:txBody>
                    <a:bodyPr/>
                    <a:lstStyle/>
                    <a:p>
                      <a:pPr algn="l" fontAlgn="b"/>
                      <a:r>
                        <a:rPr lang="it-IT" sz="1800" u="none" strike="noStrike">
                          <a:effectLst/>
                          <a:latin typeface="BentonSans Light" panose="02000503000000020004" pitchFamily="50" charset="0"/>
                        </a:rPr>
                        <a:t>partecipare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5</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7758140"/>
                  </a:ext>
                </a:extLst>
              </a:tr>
              <a:tr h="182880">
                <a:tc>
                  <a:txBody>
                    <a:bodyPr/>
                    <a:lstStyle/>
                    <a:p>
                      <a:pPr algn="l" fontAlgn="b"/>
                      <a:r>
                        <a:rPr lang="it-IT" sz="1800" u="none" strike="noStrike">
                          <a:effectLst/>
                          <a:latin typeface="BentonSans Light" panose="02000503000000020004" pitchFamily="50" charset="0"/>
                        </a:rPr>
                        <a:t>ricco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5</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05915560"/>
                  </a:ext>
                </a:extLst>
              </a:tr>
              <a:tr h="182880">
                <a:tc>
                  <a:txBody>
                    <a:bodyPr/>
                    <a:lstStyle/>
                    <a:p>
                      <a:pPr algn="l" fontAlgn="b"/>
                      <a:r>
                        <a:rPr lang="it-IT" sz="1800" u="none" strike="noStrike">
                          <a:effectLst/>
                          <a:latin typeface="BentonSans Light" panose="02000503000000020004" pitchFamily="50" charset="0"/>
                        </a:rPr>
                        <a:t>aspirazione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4</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5241997"/>
                  </a:ext>
                </a:extLst>
              </a:tr>
              <a:tr h="182880">
                <a:tc>
                  <a:txBody>
                    <a:bodyPr/>
                    <a:lstStyle/>
                    <a:p>
                      <a:pPr algn="l" fontAlgn="b"/>
                      <a:r>
                        <a:rPr lang="it-IT" sz="1800" u="none" strike="noStrike">
                          <a:effectLst/>
                          <a:latin typeface="BentonSans Light" panose="02000503000000020004" pitchFamily="50" charset="0"/>
                        </a:rPr>
                        <a:t>business</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4</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2999143"/>
                  </a:ext>
                </a:extLst>
              </a:tr>
              <a:tr h="182880">
                <a:tc>
                  <a:txBody>
                    <a:bodyPr/>
                    <a:lstStyle/>
                    <a:p>
                      <a:pPr algn="l" fontAlgn="b"/>
                      <a:r>
                        <a:rPr lang="it-IT" sz="1800" u="none" strike="noStrike">
                          <a:effectLst/>
                          <a:latin typeface="BentonSans Light" panose="02000503000000020004" pitchFamily="50" charset="0"/>
                        </a:rPr>
                        <a:t>cuore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4</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2368561"/>
                  </a:ext>
                </a:extLst>
              </a:tr>
              <a:tr h="182880">
                <a:tc>
                  <a:txBody>
                    <a:bodyPr/>
                    <a:lstStyle/>
                    <a:p>
                      <a:pPr algn="l" fontAlgn="b"/>
                      <a:r>
                        <a:rPr lang="it-IT" sz="1800" u="none" strike="noStrike">
                          <a:effectLst/>
                          <a:latin typeface="BentonSans Light" panose="02000503000000020004" pitchFamily="50" charset="0"/>
                        </a:rPr>
                        <a:t>emozionare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4</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55059957"/>
                  </a:ext>
                </a:extLst>
              </a:tr>
              <a:tr h="182880">
                <a:tc>
                  <a:txBody>
                    <a:bodyPr/>
                    <a:lstStyle/>
                    <a:p>
                      <a:pPr algn="l" fontAlgn="b"/>
                      <a:r>
                        <a:rPr lang="it-IT" sz="1800" u="none" strike="noStrike">
                          <a:effectLst/>
                          <a:latin typeface="BentonSans Light" panose="02000503000000020004" pitchFamily="50" charset="0"/>
                        </a:rPr>
                        <a:t>inter</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4</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7552340"/>
                  </a:ext>
                </a:extLst>
              </a:tr>
              <a:tr h="182880">
                <a:tc>
                  <a:txBody>
                    <a:bodyPr/>
                    <a:lstStyle/>
                    <a:p>
                      <a:pPr algn="l" fontAlgn="b"/>
                      <a:r>
                        <a:rPr lang="it-IT" sz="1800" u="none" strike="noStrike">
                          <a:effectLst/>
                          <a:latin typeface="BentonSans Light" panose="02000503000000020004" pitchFamily="50" charset="0"/>
                        </a:rPr>
                        <a:t>investimento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4</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02554226"/>
                  </a:ext>
                </a:extLst>
              </a:tr>
              <a:tr h="182880">
                <a:tc>
                  <a:txBody>
                    <a:bodyPr/>
                    <a:lstStyle/>
                    <a:p>
                      <a:pPr algn="l" fontAlgn="b"/>
                      <a:r>
                        <a:rPr lang="it-IT" sz="1800" u="none" strike="noStrike">
                          <a:effectLst/>
                          <a:latin typeface="BentonSans Light" panose="02000503000000020004" pitchFamily="50" charset="0"/>
                        </a:rPr>
                        <a:t>politico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4</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4221858"/>
                  </a:ext>
                </a:extLst>
              </a:tr>
              <a:tr h="182880">
                <a:tc>
                  <a:txBody>
                    <a:bodyPr/>
                    <a:lstStyle/>
                    <a:p>
                      <a:pPr algn="l" fontAlgn="b"/>
                      <a:r>
                        <a:rPr lang="it-IT" sz="1800" u="none" strike="noStrike" dirty="0">
                          <a:effectLst/>
                          <a:latin typeface="BentonSans Light" panose="02000503000000020004" pitchFamily="50" charset="0"/>
                        </a:rPr>
                        <a:t>popolo</a:t>
                      </a:r>
                      <a:endParaRPr lang="it-IT" sz="1800" b="0" i="0" u="none" strike="noStrike" dirty="0">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4</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41434315"/>
                  </a:ext>
                </a:extLst>
              </a:tr>
              <a:tr h="182880">
                <a:tc>
                  <a:txBody>
                    <a:bodyPr/>
                    <a:lstStyle/>
                    <a:p>
                      <a:pPr algn="l" fontAlgn="b"/>
                      <a:r>
                        <a:rPr lang="it-IT" sz="1800" u="none" strike="noStrike">
                          <a:effectLst/>
                          <a:latin typeface="BentonSans Light" panose="02000503000000020004" pitchFamily="50" charset="0"/>
                        </a:rPr>
                        <a:t>riscatto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4</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38332569"/>
                  </a:ext>
                </a:extLst>
              </a:tr>
              <a:tr h="182880">
                <a:tc>
                  <a:txBody>
                    <a:bodyPr/>
                    <a:lstStyle/>
                    <a:p>
                      <a:pPr algn="l" fontAlgn="b"/>
                      <a:r>
                        <a:rPr lang="it-IT" sz="1800" u="none" strike="noStrike">
                          <a:effectLst/>
                          <a:latin typeface="BentonSans Light" panose="02000503000000020004" pitchFamily="50" charset="0"/>
                        </a:rPr>
                        <a:t>sentimento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4</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5512407"/>
                  </a:ext>
                </a:extLst>
              </a:tr>
              <a:tr h="182880">
                <a:tc>
                  <a:txBody>
                    <a:bodyPr/>
                    <a:lstStyle/>
                    <a:p>
                      <a:pPr algn="l" fontAlgn="b"/>
                      <a:r>
                        <a:rPr lang="it-IT" sz="1800" u="none" strike="noStrike">
                          <a:effectLst/>
                          <a:latin typeface="BentonSans Light" panose="02000503000000020004" pitchFamily="50" charset="0"/>
                        </a:rPr>
                        <a:t>amare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3</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0389220"/>
                  </a:ext>
                </a:extLst>
              </a:tr>
              <a:tr h="182880">
                <a:tc>
                  <a:txBody>
                    <a:bodyPr/>
                    <a:lstStyle/>
                    <a:p>
                      <a:pPr algn="l" fontAlgn="b"/>
                      <a:r>
                        <a:rPr lang="it-IT" sz="1800" u="none" strike="noStrike">
                          <a:effectLst/>
                          <a:latin typeface="BentonSans Light" panose="02000503000000020004" pitchFamily="50" charset="0"/>
                        </a:rPr>
                        <a:t>bambino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3</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1725366"/>
                  </a:ext>
                </a:extLst>
              </a:tr>
              <a:tr h="182880">
                <a:tc>
                  <a:txBody>
                    <a:bodyPr/>
                    <a:lstStyle/>
                    <a:p>
                      <a:pPr algn="l" fontAlgn="b"/>
                      <a:r>
                        <a:rPr lang="it-IT" sz="1800" u="none" strike="noStrike">
                          <a:effectLst/>
                          <a:latin typeface="BentonSans Light" panose="02000503000000020004" pitchFamily="50" charset="0"/>
                        </a:rPr>
                        <a:t>battere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3</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06762567"/>
                  </a:ext>
                </a:extLst>
              </a:tr>
              <a:tr h="182880">
                <a:tc>
                  <a:txBody>
                    <a:bodyPr/>
                    <a:lstStyle/>
                    <a:p>
                      <a:pPr algn="l" fontAlgn="b"/>
                      <a:r>
                        <a:rPr lang="it-IT" sz="1800" u="none" strike="noStrike">
                          <a:effectLst/>
                          <a:latin typeface="BentonSans Light" panose="02000503000000020004" pitchFamily="50" charset="0"/>
                        </a:rPr>
                        <a:t>cambiamento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3</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508044"/>
                  </a:ext>
                </a:extLst>
              </a:tr>
              <a:tr h="182880">
                <a:tc>
                  <a:txBody>
                    <a:bodyPr/>
                    <a:lstStyle/>
                    <a:p>
                      <a:pPr algn="l" fontAlgn="b"/>
                      <a:r>
                        <a:rPr lang="it-IT" sz="1800" u="none" strike="noStrike">
                          <a:effectLst/>
                          <a:latin typeface="BentonSans Light" panose="02000503000000020004" pitchFamily="50" charset="0"/>
                        </a:rPr>
                        <a:t>elitario</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3</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6218448"/>
                  </a:ext>
                </a:extLst>
              </a:tr>
              <a:tr h="182880">
                <a:tc>
                  <a:txBody>
                    <a:bodyPr/>
                    <a:lstStyle/>
                    <a:p>
                      <a:pPr algn="l" fontAlgn="b"/>
                      <a:r>
                        <a:rPr lang="it-IT" sz="1800" u="none" strike="noStrike">
                          <a:effectLst/>
                          <a:latin typeface="BentonSans Light" panose="02000503000000020004" pitchFamily="50" charset="0"/>
                        </a:rPr>
                        <a:t>gioia</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3</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8846472"/>
                  </a:ext>
                </a:extLst>
              </a:tr>
              <a:tr h="182880">
                <a:tc>
                  <a:txBody>
                    <a:bodyPr/>
                    <a:lstStyle/>
                    <a:p>
                      <a:pPr algn="l" fontAlgn="b"/>
                      <a:r>
                        <a:rPr lang="it-IT" sz="1800" u="none" strike="noStrike">
                          <a:effectLst/>
                          <a:latin typeface="BentonSans Light" panose="02000503000000020004" pitchFamily="50" charset="0"/>
                        </a:rPr>
                        <a:t>imporre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3</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88331810"/>
                  </a:ext>
                </a:extLst>
              </a:tr>
              <a:tr h="182880">
                <a:tc>
                  <a:txBody>
                    <a:bodyPr/>
                    <a:lstStyle/>
                    <a:p>
                      <a:pPr algn="l" fontAlgn="b"/>
                      <a:r>
                        <a:rPr lang="it-IT" sz="1800" u="none" strike="noStrike">
                          <a:effectLst/>
                          <a:latin typeface="BentonSans Light" panose="02000503000000020004" pitchFamily="50" charset="0"/>
                        </a:rPr>
                        <a:t>interesse</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3</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8331398"/>
                  </a:ext>
                </a:extLst>
              </a:tr>
              <a:tr h="182880">
                <a:tc>
                  <a:txBody>
                    <a:bodyPr/>
                    <a:lstStyle/>
                    <a:p>
                      <a:pPr algn="l" fontAlgn="b"/>
                      <a:r>
                        <a:rPr lang="it-IT" sz="1800" u="none" strike="noStrike">
                          <a:effectLst/>
                          <a:latin typeface="BentonSans Light" panose="02000503000000020004" pitchFamily="50" charset="0"/>
                        </a:rPr>
                        <a:t>magia</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a:effectLst/>
                          <a:latin typeface="BentonSans Light" panose="02000503000000020004" pitchFamily="50" charset="0"/>
                        </a:rPr>
                        <a:t>3</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8707530"/>
                  </a:ext>
                </a:extLst>
              </a:tr>
              <a:tr h="182880">
                <a:tc>
                  <a:txBody>
                    <a:bodyPr/>
                    <a:lstStyle/>
                    <a:p>
                      <a:pPr algn="l" fontAlgn="b"/>
                      <a:r>
                        <a:rPr lang="it-IT" sz="1800" u="none" strike="noStrike">
                          <a:effectLst/>
                          <a:latin typeface="BentonSans Light" panose="02000503000000020004" pitchFamily="50" charset="0"/>
                        </a:rPr>
                        <a:t>maglia</a:t>
                      </a:r>
                      <a:endParaRPr lang="it-IT" sz="1800" b="0" i="0" u="none" strike="noStrike">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it-IT" sz="1800" u="none" strike="noStrike" dirty="0">
                          <a:effectLst/>
                          <a:latin typeface="BentonSans Light" panose="02000503000000020004" pitchFamily="50" charset="0"/>
                        </a:rPr>
                        <a:t>3</a:t>
                      </a:r>
                      <a:endParaRPr lang="it-IT" sz="1800" b="0" i="0" u="none" strike="noStrike" dirty="0">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72134760"/>
                  </a:ext>
                </a:extLst>
              </a:tr>
              <a:tr h="182880">
                <a:tc>
                  <a:txBody>
                    <a:bodyPr/>
                    <a:lstStyle/>
                    <a:p>
                      <a:pPr algn="l" fontAlgn="b"/>
                      <a:endParaRPr lang="it-IT" sz="1800" b="0" i="0" u="none" strike="noStrike" dirty="0">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it-IT" sz="1800" b="0" i="0" u="none" strike="noStrike" dirty="0">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631619"/>
                  </a:ext>
                </a:extLst>
              </a:tr>
            </a:tbl>
          </a:graphicData>
        </a:graphic>
      </p:graphicFrame>
      <p:sp>
        <p:nvSpPr>
          <p:cNvPr id="18" name="CasellaDiTesto 17">
            <a:extLst>
              <a:ext uri="{FF2B5EF4-FFF2-40B4-BE49-F238E27FC236}">
                <a16:creationId xmlns:a16="http://schemas.microsoft.com/office/drawing/2014/main" id="{AF8F6DDD-998D-4895-A430-E0A4CC13C787}"/>
              </a:ext>
            </a:extLst>
          </p:cNvPr>
          <p:cNvSpPr txBox="1"/>
          <p:nvPr/>
        </p:nvSpPr>
        <p:spPr>
          <a:xfrm>
            <a:off x="5325035" y="7753794"/>
            <a:ext cx="7243567"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it-IT" sz="2800" dirty="0">
              <a:latin typeface="BentonSans Light" panose="02000503000000020004" pitchFamily="50" charset="0"/>
            </a:endParaRPr>
          </a:p>
          <a:p>
            <a:r>
              <a:rPr lang="it-IT" sz="2000" dirty="0">
                <a:latin typeface="BentonSans LightItalic" panose="02000503000000020004" pitchFamily="50" charset="0"/>
              </a:rPr>
              <a:t> I post di Facebook sono stati selezionati utilizzando la chiave di ricerca «Superlega».</a:t>
            </a:r>
          </a:p>
          <a:p>
            <a:endParaRPr lang="it-IT" sz="2800" dirty="0">
              <a:latin typeface="BentonSans Light" panose="02000503000000020004" pitchFamily="50" charset="0"/>
            </a:endParaRPr>
          </a:p>
        </p:txBody>
      </p:sp>
      <p:sp>
        <p:nvSpPr>
          <p:cNvPr id="15" name="Shape 128">
            <a:extLst>
              <a:ext uri="{FF2B5EF4-FFF2-40B4-BE49-F238E27FC236}">
                <a16:creationId xmlns:a16="http://schemas.microsoft.com/office/drawing/2014/main" id="{87431F87-FE98-4173-AE5A-5596B9EEE0F4}"/>
              </a:ext>
            </a:extLst>
          </p:cNvPr>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sp>
        <p:nvSpPr>
          <p:cNvPr id="16" name="Shape 134">
            <a:extLst>
              <a:ext uri="{FF2B5EF4-FFF2-40B4-BE49-F238E27FC236}">
                <a16:creationId xmlns:a16="http://schemas.microsoft.com/office/drawing/2014/main" id="{10317A76-E4D9-473F-9AE1-6F56762543EB}"/>
              </a:ext>
            </a:extLst>
          </p:cNvPr>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17" name="Shape 154">
            <a:extLst>
              <a:ext uri="{FF2B5EF4-FFF2-40B4-BE49-F238E27FC236}">
                <a16:creationId xmlns:a16="http://schemas.microsoft.com/office/drawing/2014/main" id="{D720DDC3-CD10-4B5C-8E64-15ACD27A5FB0}"/>
              </a:ext>
            </a:extLst>
          </p:cNvPr>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pic>
        <p:nvPicPr>
          <p:cNvPr id="19" name="pasted-image.pdf">
            <a:extLst>
              <a:ext uri="{FF2B5EF4-FFF2-40B4-BE49-F238E27FC236}">
                <a16:creationId xmlns:a16="http://schemas.microsoft.com/office/drawing/2014/main" id="{FE06DACA-27A1-4888-B14C-98C1BCDE7A0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extLst>
      <p:ext uri="{BB962C8B-B14F-4D97-AF65-F5344CB8AC3E}">
        <p14:creationId xmlns:p14="http://schemas.microsoft.com/office/powerpoint/2010/main" val="4302918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10;&#10;Descrizione generata automaticamente">
            <a:extLst>
              <a:ext uri="{FF2B5EF4-FFF2-40B4-BE49-F238E27FC236}">
                <a16:creationId xmlns:a16="http://schemas.microsoft.com/office/drawing/2014/main" id="{3792D9B6-E3AE-4DE7-8622-471EE1196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988" y="1728370"/>
            <a:ext cx="9220128" cy="5746667"/>
          </a:xfrm>
          <a:prstGeom prst="rect">
            <a:avLst/>
          </a:prstGeom>
        </p:spPr>
      </p:pic>
      <p:grpSp>
        <p:nvGrpSpPr>
          <p:cNvPr id="135" name="Group 132"/>
          <p:cNvGrpSpPr/>
          <p:nvPr/>
        </p:nvGrpSpPr>
        <p:grpSpPr>
          <a:xfrm>
            <a:off x="11975124" y="292069"/>
            <a:ext cx="593477" cy="593478"/>
            <a:chOff x="0" y="-1"/>
            <a:chExt cx="593475" cy="593476"/>
          </a:xfrm>
        </p:grpSpPr>
        <p:sp>
          <p:nvSpPr>
            <p:cNvPr id="133" name="Shape 130"/>
            <p:cNvSpPr/>
            <p:nvPr/>
          </p:nvSpPr>
          <p:spPr>
            <a:xfrm>
              <a:off x="0" y="-2"/>
              <a:ext cx="593476" cy="593478"/>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34" name="Q_logo-q_bianco.png" descr="Q_logo-q_bianco.png"/>
            <p:cNvPicPr>
              <a:picLocks noChangeAspect="1"/>
            </p:cNvPicPr>
            <p:nvPr/>
          </p:nvPicPr>
          <p:blipFill>
            <a:blip r:embed="rId3"/>
            <a:stretch>
              <a:fillRect/>
            </a:stretch>
          </p:blipFill>
          <p:spPr>
            <a:xfrm>
              <a:off x="72541" y="72541"/>
              <a:ext cx="448391" cy="448388"/>
            </a:xfrm>
            <a:prstGeom prst="rect">
              <a:avLst/>
            </a:prstGeom>
            <a:ln w="12700" cap="flat">
              <a:noFill/>
              <a:miter lim="400000"/>
            </a:ln>
            <a:effectLst/>
          </p:spPr>
        </p:pic>
      </p:grpSp>
      <p:sp>
        <p:nvSpPr>
          <p:cNvPr id="138" name="Shape 133"/>
          <p:cNvSpPr txBox="1"/>
          <p:nvPr/>
        </p:nvSpPr>
        <p:spPr>
          <a:xfrm>
            <a:off x="365068" y="329759"/>
            <a:ext cx="6774767"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90000"/>
              </a:lnSpc>
              <a:defRPr sz="3000">
                <a:solidFill>
                  <a:srgbClr val="2473B5"/>
                </a:solidFill>
                <a:latin typeface="BentonSans Bold"/>
                <a:ea typeface="BentonSans Bold"/>
                <a:cs typeface="BentonSans Bold"/>
                <a:sym typeface="BentonSans Bold"/>
              </a:defRPr>
            </a:lvl1pPr>
          </a:lstStyle>
          <a:p>
            <a:r>
              <a:rPr lang="en-US" dirty="0"/>
              <a:t>Le parole </a:t>
            </a:r>
            <a:r>
              <a:rPr lang="en-US" dirty="0" err="1"/>
              <a:t>usate</a:t>
            </a:r>
            <a:r>
              <a:rPr lang="en-US" dirty="0"/>
              <a:t> </a:t>
            </a:r>
            <a:r>
              <a:rPr lang="en-US" dirty="0" err="1"/>
              <a:t>dai</a:t>
            </a:r>
            <a:r>
              <a:rPr lang="en-US" dirty="0"/>
              <a:t> media</a:t>
            </a:r>
          </a:p>
        </p:txBody>
      </p:sp>
      <p:sp>
        <p:nvSpPr>
          <p:cNvPr id="139" name="Shape 129"/>
          <p:cNvSpPr/>
          <p:nvPr/>
        </p:nvSpPr>
        <p:spPr>
          <a:xfrm flipV="1">
            <a:off x="5325035" y="556317"/>
            <a:ext cx="6361941" cy="30109"/>
          </a:xfrm>
          <a:prstGeom prst="line">
            <a:avLst/>
          </a:prstGeom>
          <a:ln w="38100">
            <a:solidFill>
              <a:srgbClr val="47ABDC"/>
            </a:solidFill>
            <a:miter lim="400000"/>
          </a:ln>
        </p:spPr>
        <p:txBody>
          <a:bodyPr lIns="45718" tIns="45718" rIns="45718" bIns="45718"/>
          <a:lstStyle/>
          <a:p>
            <a:endParaRPr/>
          </a:p>
        </p:txBody>
      </p:sp>
      <p:graphicFrame>
        <p:nvGraphicFramePr>
          <p:cNvPr id="6" name="Tabella 5">
            <a:extLst>
              <a:ext uri="{FF2B5EF4-FFF2-40B4-BE49-F238E27FC236}">
                <a16:creationId xmlns:a16="http://schemas.microsoft.com/office/drawing/2014/main" id="{732C23EF-CA4D-4D7E-AA60-0C8A307C04F0}"/>
              </a:ext>
            </a:extLst>
          </p:cNvPr>
          <p:cNvGraphicFramePr>
            <a:graphicFrameLocks noGrp="1"/>
          </p:cNvGraphicFramePr>
          <p:nvPr/>
        </p:nvGraphicFramePr>
        <p:xfrm>
          <a:off x="462813" y="1218219"/>
          <a:ext cx="1903276" cy="7048500"/>
        </p:xfrm>
        <a:graphic>
          <a:graphicData uri="http://schemas.openxmlformats.org/drawingml/2006/table">
            <a:tbl>
              <a:tblPr>
                <a:tableStyleId>{5940675A-B579-460E-94D1-54222C63F5DA}</a:tableStyleId>
              </a:tblPr>
              <a:tblGrid>
                <a:gridCol w="1429247">
                  <a:extLst>
                    <a:ext uri="{9D8B030D-6E8A-4147-A177-3AD203B41FA5}">
                      <a16:colId xmlns:a16="http://schemas.microsoft.com/office/drawing/2014/main" val="2917996311"/>
                    </a:ext>
                  </a:extLst>
                </a:gridCol>
                <a:gridCol w="474029">
                  <a:extLst>
                    <a:ext uri="{9D8B030D-6E8A-4147-A177-3AD203B41FA5}">
                      <a16:colId xmlns:a16="http://schemas.microsoft.com/office/drawing/2014/main" val="336377357"/>
                    </a:ext>
                  </a:extLst>
                </a:gridCol>
              </a:tblGrid>
              <a:tr h="182880">
                <a:tc>
                  <a:txBody>
                    <a:bodyPr/>
                    <a:lstStyle/>
                    <a:p>
                      <a:pPr algn="l" fontAlgn="b"/>
                      <a:r>
                        <a:rPr lang="it-IT" sz="1800" b="0" i="0" u="none" strike="noStrike">
                          <a:solidFill>
                            <a:srgbClr val="000000"/>
                          </a:solidFill>
                          <a:effectLst/>
                          <a:latin typeface="BentonSans Light" panose="02000503000000020004" pitchFamily="50" charset="0"/>
                        </a:rPr>
                        <a:t>superlega</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222</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39723102"/>
                  </a:ext>
                </a:extLst>
              </a:tr>
              <a:tr h="182880">
                <a:tc>
                  <a:txBody>
                    <a:bodyPr/>
                    <a:lstStyle/>
                    <a:p>
                      <a:pPr algn="l" fontAlgn="b"/>
                      <a:r>
                        <a:rPr lang="it-IT" sz="1800" b="0" i="0" u="none" strike="noStrike">
                          <a:solidFill>
                            <a:srgbClr val="000000"/>
                          </a:solidFill>
                          <a:effectLst/>
                          <a:latin typeface="BentonSans Light" panose="02000503000000020004" pitchFamily="50" charset="0"/>
                        </a:rPr>
                        <a:t>club</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69</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11460156"/>
                  </a:ext>
                </a:extLst>
              </a:tr>
              <a:tr h="182880">
                <a:tc>
                  <a:txBody>
                    <a:bodyPr/>
                    <a:lstStyle/>
                    <a:p>
                      <a:pPr algn="l" fontAlgn="b"/>
                      <a:r>
                        <a:rPr lang="it-IT" sz="1800" b="0" i="0" u="none" strike="noStrike">
                          <a:solidFill>
                            <a:srgbClr val="000000"/>
                          </a:solidFill>
                          <a:effectLst/>
                          <a:latin typeface="BentonSans Light" panose="02000503000000020004" pitchFamily="50" charset="0"/>
                        </a:rPr>
                        <a:t>calcio</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52</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1583079"/>
                  </a:ext>
                </a:extLst>
              </a:tr>
              <a:tr h="182880">
                <a:tc>
                  <a:txBody>
                    <a:bodyPr/>
                    <a:lstStyle/>
                    <a:p>
                      <a:pPr algn="l" fontAlgn="b"/>
                      <a:r>
                        <a:rPr lang="it-IT" sz="1800" b="0" i="0" u="none" strike="noStrike">
                          <a:solidFill>
                            <a:srgbClr val="000000"/>
                          </a:solidFill>
                          <a:effectLst/>
                          <a:latin typeface="BentonSans Light" panose="02000503000000020004" pitchFamily="50" charset="0"/>
                        </a:rPr>
                        <a:t>Agnelli</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35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8794431"/>
                  </a:ext>
                </a:extLst>
              </a:tr>
              <a:tr h="182880">
                <a:tc>
                  <a:txBody>
                    <a:bodyPr/>
                    <a:lstStyle/>
                    <a:p>
                      <a:pPr algn="l" fontAlgn="b"/>
                      <a:r>
                        <a:rPr lang="it-IT" sz="1800" b="0" i="0" u="none" strike="noStrike">
                          <a:solidFill>
                            <a:srgbClr val="000000"/>
                          </a:solidFill>
                          <a:effectLst/>
                          <a:latin typeface="BentonSans Light" panose="02000503000000020004" pitchFamily="50" charset="0"/>
                        </a:rPr>
                        <a:t>UEFA</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35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85443410"/>
                  </a:ext>
                </a:extLst>
              </a:tr>
              <a:tr h="182880">
                <a:tc>
                  <a:txBody>
                    <a:bodyPr/>
                    <a:lstStyle/>
                    <a:p>
                      <a:pPr algn="l" fontAlgn="b"/>
                      <a:r>
                        <a:rPr lang="it-IT" sz="1800" b="0" i="0" u="none" strike="noStrike">
                          <a:solidFill>
                            <a:srgbClr val="000000"/>
                          </a:solidFill>
                          <a:effectLst/>
                          <a:latin typeface="BentonSans Light" panose="02000503000000020004" pitchFamily="50" charset="0"/>
                        </a:rPr>
                        <a:t>Presidente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33</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34085759"/>
                  </a:ext>
                </a:extLst>
              </a:tr>
              <a:tr h="182880">
                <a:tc>
                  <a:txBody>
                    <a:bodyPr/>
                    <a:lstStyle/>
                    <a:p>
                      <a:pPr algn="l" fontAlgn="b"/>
                      <a:r>
                        <a:rPr lang="it-IT" sz="1800" b="0" i="0" u="none" strike="noStrike">
                          <a:solidFill>
                            <a:srgbClr val="000000"/>
                          </a:solidFill>
                          <a:effectLst/>
                          <a:latin typeface="BentonSans Light" panose="02000503000000020004" pitchFamily="50" charset="0"/>
                        </a:rPr>
                        <a:t>potere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24</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9128228"/>
                  </a:ext>
                </a:extLst>
              </a:tr>
              <a:tr h="182880">
                <a:tc>
                  <a:txBody>
                    <a:bodyPr/>
                    <a:lstStyle/>
                    <a:p>
                      <a:pPr algn="l" fontAlgn="b"/>
                      <a:r>
                        <a:rPr lang="it-IT" sz="1800" b="0" i="0" u="none" strike="noStrike">
                          <a:solidFill>
                            <a:srgbClr val="000000"/>
                          </a:solidFill>
                          <a:effectLst/>
                          <a:latin typeface="BentonSans Light" panose="02000503000000020004" pitchFamily="50" charset="0"/>
                        </a:rPr>
                        <a:t>squadra</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24</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1258768"/>
                  </a:ext>
                </a:extLst>
              </a:tr>
              <a:tr h="182880">
                <a:tc>
                  <a:txBody>
                    <a:bodyPr/>
                    <a:lstStyle/>
                    <a:p>
                      <a:pPr algn="l" fontAlgn="b"/>
                      <a:r>
                        <a:rPr lang="it-IT" sz="1800" b="0" i="0" u="none" strike="noStrike">
                          <a:solidFill>
                            <a:srgbClr val="000000"/>
                          </a:solidFill>
                          <a:effectLst/>
                          <a:latin typeface="BentonSans Light" panose="02000503000000020004" pitchFamily="50" charset="0"/>
                        </a:rPr>
                        <a:t>tifoso</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24</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49721089"/>
                  </a:ext>
                </a:extLst>
              </a:tr>
              <a:tr h="182880">
                <a:tc>
                  <a:txBody>
                    <a:bodyPr/>
                    <a:lstStyle/>
                    <a:p>
                      <a:pPr algn="l" fontAlgn="b"/>
                      <a:r>
                        <a:rPr lang="it-IT" sz="1800" b="0" i="0" u="none" strike="noStrike">
                          <a:solidFill>
                            <a:srgbClr val="000000"/>
                          </a:solidFill>
                          <a:effectLst/>
                          <a:latin typeface="BentonSans Light" panose="02000503000000020004" pitchFamily="50" charset="0"/>
                        </a:rPr>
                        <a:t>Milan</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22</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5981924"/>
                  </a:ext>
                </a:extLst>
              </a:tr>
              <a:tr h="182880">
                <a:tc>
                  <a:txBody>
                    <a:bodyPr/>
                    <a:lstStyle/>
                    <a:p>
                      <a:pPr algn="l" fontAlgn="b"/>
                      <a:r>
                        <a:rPr lang="it-IT" sz="1800" b="0" i="0" u="none" strike="noStrike">
                          <a:solidFill>
                            <a:srgbClr val="000000"/>
                          </a:solidFill>
                          <a:effectLst/>
                          <a:latin typeface="BentonSans Light" panose="02000503000000020004" pitchFamily="50" charset="0"/>
                        </a:rPr>
                        <a:t>Juventus</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20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3061931"/>
                  </a:ext>
                </a:extLst>
              </a:tr>
              <a:tr h="182880">
                <a:tc>
                  <a:txBody>
                    <a:bodyPr/>
                    <a:lstStyle/>
                    <a:p>
                      <a:pPr algn="l" fontAlgn="b"/>
                      <a:r>
                        <a:rPr lang="it-IT" sz="1800" b="0" i="0" u="none" strike="noStrike">
                          <a:solidFill>
                            <a:srgbClr val="000000"/>
                          </a:solidFill>
                          <a:effectLst/>
                          <a:latin typeface="BentonSans Light" panose="02000503000000020004" pitchFamily="50" charset="0"/>
                        </a:rPr>
                        <a:t>Champions</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19</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3934262"/>
                  </a:ext>
                </a:extLst>
              </a:tr>
              <a:tr h="182880">
                <a:tc>
                  <a:txBody>
                    <a:bodyPr/>
                    <a:lstStyle/>
                    <a:p>
                      <a:pPr algn="l" fontAlgn="b"/>
                      <a:r>
                        <a:rPr lang="it-IT" sz="1800" b="0" i="0" u="none" strike="noStrike">
                          <a:solidFill>
                            <a:srgbClr val="000000"/>
                          </a:solidFill>
                          <a:effectLst/>
                          <a:latin typeface="BentonSans Light" panose="02000503000000020004" pitchFamily="50" charset="0"/>
                        </a:rPr>
                        <a:t>Inter</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18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243673"/>
                  </a:ext>
                </a:extLst>
              </a:tr>
              <a:tr h="182880">
                <a:tc>
                  <a:txBody>
                    <a:bodyPr/>
                    <a:lstStyle/>
                    <a:p>
                      <a:pPr algn="l" fontAlgn="b"/>
                      <a:r>
                        <a:rPr lang="it-IT" sz="1800" b="0" i="0" u="none" strike="noStrike">
                          <a:solidFill>
                            <a:srgbClr val="000000"/>
                          </a:solidFill>
                          <a:effectLst/>
                          <a:latin typeface="BentonSans Light" panose="02000503000000020004" pitchFamily="50" charset="0"/>
                        </a:rPr>
                        <a:t>europeo</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17</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3799876"/>
                  </a:ext>
                </a:extLst>
              </a:tr>
              <a:tr h="182880">
                <a:tc>
                  <a:txBody>
                    <a:bodyPr/>
                    <a:lstStyle/>
                    <a:p>
                      <a:pPr algn="l" fontAlgn="b"/>
                      <a:r>
                        <a:rPr lang="it-IT" sz="1800" b="0" i="0" u="none" strike="noStrike">
                          <a:solidFill>
                            <a:srgbClr val="000000"/>
                          </a:solidFill>
                          <a:effectLst/>
                          <a:latin typeface="BentonSans Light" panose="02000503000000020004" pitchFamily="50" charset="0"/>
                        </a:rPr>
                        <a:t>Manchester</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16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8679026"/>
                  </a:ext>
                </a:extLst>
              </a:tr>
              <a:tr h="182880">
                <a:tc>
                  <a:txBody>
                    <a:bodyPr/>
                    <a:lstStyle/>
                    <a:p>
                      <a:pPr algn="l" fontAlgn="b"/>
                      <a:r>
                        <a:rPr lang="it-IT" sz="1800" b="0" i="0" u="none" strike="noStrike">
                          <a:solidFill>
                            <a:srgbClr val="000000"/>
                          </a:solidFill>
                          <a:effectLst/>
                          <a:latin typeface="BentonSans Light" panose="02000503000000020004" pitchFamily="50" charset="0"/>
                        </a:rPr>
                        <a:t>Juve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15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4012158"/>
                  </a:ext>
                </a:extLst>
              </a:tr>
              <a:tr h="182880">
                <a:tc>
                  <a:txBody>
                    <a:bodyPr/>
                    <a:lstStyle/>
                    <a:p>
                      <a:pPr algn="l" fontAlgn="b"/>
                      <a:r>
                        <a:rPr lang="it-IT" sz="1800" b="0" i="0" u="none" strike="noStrike">
                          <a:solidFill>
                            <a:srgbClr val="000000"/>
                          </a:solidFill>
                          <a:effectLst/>
                          <a:latin typeface="BentonSans Light" panose="02000503000000020004" pitchFamily="50" charset="0"/>
                        </a:rPr>
                        <a:t>City</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13</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64513044"/>
                  </a:ext>
                </a:extLst>
              </a:tr>
              <a:tr h="182880">
                <a:tc>
                  <a:txBody>
                    <a:bodyPr/>
                    <a:lstStyle/>
                    <a:p>
                      <a:pPr algn="l" fontAlgn="b"/>
                      <a:r>
                        <a:rPr lang="it-IT" sz="1800" b="0" i="0" u="none" strike="noStrike">
                          <a:solidFill>
                            <a:srgbClr val="000000"/>
                          </a:solidFill>
                          <a:effectLst/>
                          <a:latin typeface="BentonSans Light" panose="02000503000000020004" pitchFamily="50" charset="0"/>
                        </a:rPr>
                        <a:t>FIFA</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12</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6898089"/>
                  </a:ext>
                </a:extLst>
              </a:tr>
              <a:tr h="182880">
                <a:tc>
                  <a:txBody>
                    <a:bodyPr/>
                    <a:lstStyle/>
                    <a:p>
                      <a:pPr algn="l" fontAlgn="b"/>
                      <a:r>
                        <a:rPr lang="it-IT" sz="1800" b="0" i="0" u="none" strike="noStrike">
                          <a:solidFill>
                            <a:srgbClr val="000000"/>
                          </a:solidFill>
                          <a:effectLst/>
                          <a:latin typeface="BentonSans Light" panose="02000503000000020004" pitchFamily="50" charset="0"/>
                        </a:rPr>
                        <a:t>Real</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12</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3489471"/>
                  </a:ext>
                </a:extLst>
              </a:tr>
              <a:tr h="182880">
                <a:tc>
                  <a:txBody>
                    <a:bodyPr/>
                    <a:lstStyle/>
                    <a:p>
                      <a:pPr algn="l" fontAlgn="b"/>
                      <a:r>
                        <a:rPr lang="it-IT" sz="1800" b="0" i="0" u="none" strike="noStrike">
                          <a:solidFill>
                            <a:srgbClr val="000000"/>
                          </a:solidFill>
                          <a:effectLst/>
                          <a:latin typeface="BentonSans Light" panose="02000503000000020004" pitchFamily="50" charset="0"/>
                        </a:rPr>
                        <a:t>Chelsea</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11</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51088538"/>
                  </a:ext>
                </a:extLst>
              </a:tr>
              <a:tr h="182880">
                <a:tc>
                  <a:txBody>
                    <a:bodyPr/>
                    <a:lstStyle/>
                    <a:p>
                      <a:pPr algn="l" fontAlgn="b"/>
                      <a:r>
                        <a:rPr lang="it-IT" sz="1800" b="0" i="0" u="none" strike="noStrike">
                          <a:solidFill>
                            <a:srgbClr val="000000"/>
                          </a:solidFill>
                          <a:effectLst/>
                          <a:latin typeface="BentonSans Light" panose="02000503000000020004" pitchFamily="50" charset="0"/>
                        </a:rPr>
                        <a:t>solo</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11</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88670118"/>
                  </a:ext>
                </a:extLst>
              </a:tr>
              <a:tr h="182880">
                <a:tc>
                  <a:txBody>
                    <a:bodyPr/>
                    <a:lstStyle/>
                    <a:p>
                      <a:pPr algn="l" fontAlgn="b"/>
                      <a:r>
                        <a:rPr lang="it-IT" sz="1800" b="0" i="0" u="none" strike="noStrike">
                          <a:solidFill>
                            <a:srgbClr val="000000"/>
                          </a:solidFill>
                          <a:effectLst/>
                          <a:latin typeface="BentonSans Light" panose="02000503000000020004" pitchFamily="50" charset="0"/>
                        </a:rPr>
                        <a:t>sport</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11</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0408519"/>
                  </a:ext>
                </a:extLst>
              </a:tr>
              <a:tr h="182880">
                <a:tc>
                  <a:txBody>
                    <a:bodyPr/>
                    <a:lstStyle/>
                    <a:p>
                      <a:pPr algn="l" fontAlgn="b"/>
                      <a:r>
                        <a:rPr lang="it-IT" sz="1800" b="0" i="0" u="none" strike="noStrike">
                          <a:solidFill>
                            <a:srgbClr val="000000"/>
                          </a:solidFill>
                          <a:effectLst/>
                          <a:latin typeface="BentonSans Light" panose="02000503000000020004" pitchFamily="50" charset="0"/>
                        </a:rPr>
                        <a:t>Atalanta</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9</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4353349"/>
                  </a:ext>
                </a:extLst>
              </a:tr>
              <a:tr h="182880">
                <a:tc>
                  <a:txBody>
                    <a:bodyPr/>
                    <a:lstStyle/>
                    <a:p>
                      <a:pPr algn="l" fontAlgn="b"/>
                      <a:r>
                        <a:rPr lang="it-IT" sz="1800" b="0" i="0" u="none" strike="noStrike" dirty="0">
                          <a:solidFill>
                            <a:srgbClr val="000000"/>
                          </a:solidFill>
                          <a:effectLst/>
                          <a:latin typeface="BentonSans Light" panose="02000503000000020004" pitchFamily="50" charset="0"/>
                        </a:rPr>
                        <a:t>Bianconero</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dirty="0">
                          <a:solidFill>
                            <a:srgbClr val="000000"/>
                          </a:solidFill>
                          <a:effectLst/>
                          <a:latin typeface="BentonSans Light" panose="02000503000000020004" pitchFamily="50" charset="0"/>
                        </a:rPr>
                        <a:t>9</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7263709"/>
                  </a:ext>
                </a:extLst>
              </a:tr>
              <a:tr h="182880">
                <a:tc>
                  <a:txBody>
                    <a:bodyPr/>
                    <a:lstStyle/>
                    <a:p>
                      <a:pPr algn="l" fontAlgn="b"/>
                      <a:r>
                        <a:rPr lang="it-IT" sz="1800" b="0" i="0" u="none" strike="noStrike" dirty="0">
                          <a:solidFill>
                            <a:srgbClr val="000000"/>
                          </a:solidFill>
                          <a:effectLst/>
                          <a:latin typeface="BentonSans Light" panose="02000503000000020004" pitchFamily="50" charset="0"/>
                        </a:rPr>
                        <a:t>inglese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dirty="0">
                          <a:solidFill>
                            <a:srgbClr val="000000"/>
                          </a:solidFill>
                          <a:effectLst/>
                          <a:latin typeface="BentonSans Light" panose="02000503000000020004" pitchFamily="50" charset="0"/>
                        </a:rPr>
                        <a:t>9</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84856986"/>
                  </a:ext>
                </a:extLst>
              </a:tr>
            </a:tbl>
          </a:graphicData>
        </a:graphic>
      </p:graphicFrame>
      <p:graphicFrame>
        <p:nvGraphicFramePr>
          <p:cNvPr id="7" name="Tabella 6">
            <a:extLst>
              <a:ext uri="{FF2B5EF4-FFF2-40B4-BE49-F238E27FC236}">
                <a16:creationId xmlns:a16="http://schemas.microsoft.com/office/drawing/2014/main" id="{AEB9532F-60AB-4212-B292-DA43572DDE1D}"/>
              </a:ext>
            </a:extLst>
          </p:cNvPr>
          <p:cNvGraphicFramePr>
            <a:graphicFrameLocks noGrp="1"/>
          </p:cNvGraphicFramePr>
          <p:nvPr/>
        </p:nvGraphicFramePr>
        <p:xfrm>
          <a:off x="2717979" y="1218219"/>
          <a:ext cx="2255166" cy="7048500"/>
        </p:xfrm>
        <a:graphic>
          <a:graphicData uri="http://schemas.openxmlformats.org/drawingml/2006/table">
            <a:tbl>
              <a:tblPr>
                <a:tableStyleId>{5940675A-B579-460E-94D1-54222C63F5DA}</a:tableStyleId>
              </a:tblPr>
              <a:tblGrid>
                <a:gridCol w="1813487">
                  <a:extLst>
                    <a:ext uri="{9D8B030D-6E8A-4147-A177-3AD203B41FA5}">
                      <a16:colId xmlns:a16="http://schemas.microsoft.com/office/drawing/2014/main" val="2032701039"/>
                    </a:ext>
                  </a:extLst>
                </a:gridCol>
                <a:gridCol w="441679">
                  <a:extLst>
                    <a:ext uri="{9D8B030D-6E8A-4147-A177-3AD203B41FA5}">
                      <a16:colId xmlns:a16="http://schemas.microsoft.com/office/drawing/2014/main" val="1613693011"/>
                    </a:ext>
                  </a:extLst>
                </a:gridCol>
              </a:tblGrid>
              <a:tr h="182880">
                <a:tc>
                  <a:txBody>
                    <a:bodyPr/>
                    <a:lstStyle/>
                    <a:p>
                      <a:pPr algn="l" fontAlgn="b"/>
                      <a:r>
                        <a:rPr lang="it-IT" sz="1800" b="0" i="0" u="none" strike="noStrike">
                          <a:solidFill>
                            <a:srgbClr val="000000"/>
                          </a:solidFill>
                          <a:effectLst/>
                          <a:latin typeface="BentonSans Light" panose="02000503000000020004" pitchFamily="50" charset="0"/>
                        </a:rPr>
                        <a:t>Ceferin</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dirty="0">
                          <a:solidFill>
                            <a:srgbClr val="000000"/>
                          </a:solidFill>
                          <a:effectLst/>
                          <a:latin typeface="BentonSans Light" panose="02000503000000020004" pitchFamily="50" charset="0"/>
                        </a:rPr>
                        <a:t>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46258665"/>
                  </a:ext>
                </a:extLst>
              </a:tr>
              <a:tr h="182880">
                <a:tc>
                  <a:txBody>
                    <a:bodyPr/>
                    <a:lstStyle/>
                    <a:p>
                      <a:pPr algn="l" fontAlgn="b"/>
                      <a:r>
                        <a:rPr lang="it-IT" sz="1800" b="0" i="0" u="none" strike="noStrike">
                          <a:solidFill>
                            <a:srgbClr val="000000"/>
                          </a:solidFill>
                          <a:effectLst/>
                          <a:latin typeface="BentonSans Light" panose="02000503000000020004" pitchFamily="50" charset="0"/>
                        </a:rPr>
                        <a:t>Florentino Perez</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2992496"/>
                  </a:ext>
                </a:extLst>
              </a:tr>
              <a:tr h="182880">
                <a:tc>
                  <a:txBody>
                    <a:bodyPr/>
                    <a:lstStyle/>
                    <a:p>
                      <a:pPr algn="l" fontAlgn="b"/>
                      <a:r>
                        <a:rPr lang="it-IT" sz="1800" b="0" i="0" u="none" strike="noStrike">
                          <a:solidFill>
                            <a:srgbClr val="000000"/>
                          </a:solidFill>
                          <a:effectLst/>
                          <a:latin typeface="BentonSans Light" panose="02000503000000020004" pitchFamily="50" charset="0"/>
                        </a:rPr>
                        <a:t>giocare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7758140"/>
                  </a:ext>
                </a:extLst>
              </a:tr>
              <a:tr h="182880">
                <a:tc>
                  <a:txBody>
                    <a:bodyPr/>
                    <a:lstStyle/>
                    <a:p>
                      <a:pPr algn="l" fontAlgn="b"/>
                      <a:r>
                        <a:rPr lang="it-IT" sz="1800" b="0" i="0" u="none" strike="noStrike">
                          <a:solidFill>
                            <a:srgbClr val="000000"/>
                          </a:solidFill>
                          <a:effectLst/>
                          <a:latin typeface="BentonSans Light" panose="02000503000000020004" pitchFamily="50" charset="0"/>
                        </a:rPr>
                        <a:t>Arsenal</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7</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05915560"/>
                  </a:ext>
                </a:extLst>
              </a:tr>
              <a:tr h="182880">
                <a:tc>
                  <a:txBody>
                    <a:bodyPr/>
                    <a:lstStyle/>
                    <a:p>
                      <a:pPr algn="l" fontAlgn="b"/>
                      <a:r>
                        <a:rPr lang="it-IT" sz="1800" b="0" i="0" u="none" strike="noStrike">
                          <a:solidFill>
                            <a:srgbClr val="000000"/>
                          </a:solidFill>
                          <a:effectLst/>
                          <a:latin typeface="BentonSans Light" panose="02000503000000020004" pitchFamily="50" charset="0"/>
                        </a:rPr>
                        <a:t>Bayern</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7</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5241997"/>
                  </a:ext>
                </a:extLst>
              </a:tr>
              <a:tr h="182880">
                <a:tc>
                  <a:txBody>
                    <a:bodyPr/>
                    <a:lstStyle/>
                    <a:p>
                      <a:pPr algn="l" fontAlgn="b"/>
                      <a:r>
                        <a:rPr lang="it-IT" sz="1800" b="0" i="0" u="none" strike="noStrike">
                          <a:solidFill>
                            <a:srgbClr val="000000"/>
                          </a:solidFill>
                          <a:effectLst/>
                          <a:latin typeface="BentonSans Light" panose="02000503000000020004" pitchFamily="50" charset="0"/>
                        </a:rPr>
                        <a:t>coinvolgere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7</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2999143"/>
                  </a:ext>
                </a:extLst>
              </a:tr>
              <a:tr h="182880">
                <a:tc>
                  <a:txBody>
                    <a:bodyPr/>
                    <a:lstStyle/>
                    <a:p>
                      <a:pPr algn="l" fontAlgn="b"/>
                      <a:r>
                        <a:rPr lang="it-IT" sz="1800" b="0" i="0" u="none" strike="noStrike">
                          <a:solidFill>
                            <a:srgbClr val="000000"/>
                          </a:solidFill>
                          <a:effectLst/>
                          <a:latin typeface="BentonSans Light" panose="02000503000000020004" pitchFamily="50" charset="0"/>
                        </a:rPr>
                        <a:t>amare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2368561"/>
                  </a:ext>
                </a:extLst>
              </a:tr>
              <a:tr h="182880">
                <a:tc>
                  <a:txBody>
                    <a:bodyPr/>
                    <a:lstStyle/>
                    <a:p>
                      <a:pPr algn="l" fontAlgn="b"/>
                      <a:r>
                        <a:rPr lang="it-IT" sz="1800" b="0" i="0" u="none" strike="noStrike">
                          <a:solidFill>
                            <a:srgbClr val="000000"/>
                          </a:solidFill>
                          <a:effectLst/>
                          <a:latin typeface="BentonSans Light" panose="02000503000000020004" pitchFamily="50" charset="0"/>
                        </a:rPr>
                        <a:t>europa</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55059957"/>
                  </a:ext>
                </a:extLst>
              </a:tr>
              <a:tr h="182880">
                <a:tc>
                  <a:txBody>
                    <a:bodyPr/>
                    <a:lstStyle/>
                    <a:p>
                      <a:pPr algn="l" fontAlgn="b"/>
                      <a:r>
                        <a:rPr lang="it-IT" sz="1800" b="0" i="0" u="none" strike="noStrike">
                          <a:solidFill>
                            <a:srgbClr val="000000"/>
                          </a:solidFill>
                          <a:effectLst/>
                          <a:latin typeface="BentonSans Light" panose="02000503000000020004" pitchFamily="50" charset="0"/>
                        </a:rPr>
                        <a:t>Figc</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7552340"/>
                  </a:ext>
                </a:extLst>
              </a:tr>
              <a:tr h="182880">
                <a:tc>
                  <a:txBody>
                    <a:bodyPr/>
                    <a:lstStyle/>
                    <a:p>
                      <a:pPr algn="l" fontAlgn="b"/>
                      <a:r>
                        <a:rPr lang="it-IT" sz="1800" b="0" i="0" u="none" strike="noStrike">
                          <a:solidFill>
                            <a:srgbClr val="000000"/>
                          </a:solidFill>
                          <a:effectLst/>
                          <a:latin typeface="BentonSans Light" panose="02000503000000020004" pitchFamily="50" charset="0"/>
                        </a:rPr>
                        <a:t>Liverpool</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02554226"/>
                  </a:ext>
                </a:extLst>
              </a:tr>
              <a:tr h="182880">
                <a:tc>
                  <a:txBody>
                    <a:bodyPr/>
                    <a:lstStyle/>
                    <a:p>
                      <a:pPr algn="l" fontAlgn="b"/>
                      <a:r>
                        <a:rPr lang="it-IT" sz="1800" b="0" i="0" u="none" strike="noStrike">
                          <a:solidFill>
                            <a:srgbClr val="000000"/>
                          </a:solidFill>
                          <a:effectLst/>
                          <a:latin typeface="BentonSans Light" panose="02000503000000020004" pitchFamily="50" charset="0"/>
                        </a:rPr>
                        <a:t>premier</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4221858"/>
                  </a:ext>
                </a:extLst>
              </a:tr>
              <a:tr h="182880">
                <a:tc>
                  <a:txBody>
                    <a:bodyPr/>
                    <a:lstStyle/>
                    <a:p>
                      <a:pPr algn="l" fontAlgn="b"/>
                      <a:r>
                        <a:rPr lang="it-IT" sz="1800" b="0" i="0" u="none" strike="noStrike">
                          <a:solidFill>
                            <a:srgbClr val="000000"/>
                          </a:solidFill>
                          <a:effectLst/>
                          <a:latin typeface="BentonSans Light" panose="02000503000000020004" pitchFamily="50" charset="0"/>
                        </a:rPr>
                        <a:t>calcistico</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41434315"/>
                  </a:ext>
                </a:extLst>
              </a:tr>
              <a:tr h="182880">
                <a:tc>
                  <a:txBody>
                    <a:bodyPr/>
                    <a:lstStyle/>
                    <a:p>
                      <a:pPr algn="l" fontAlgn="b"/>
                      <a:r>
                        <a:rPr lang="it-IT" sz="1800" b="0" i="0" u="none" strike="noStrike">
                          <a:solidFill>
                            <a:srgbClr val="000000"/>
                          </a:solidFill>
                          <a:effectLst/>
                          <a:latin typeface="BentonSans Light" panose="02000503000000020004" pitchFamily="50" charset="0"/>
                        </a:rPr>
                        <a:t>cambiare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38332569"/>
                  </a:ext>
                </a:extLst>
              </a:tr>
              <a:tr h="182880">
                <a:tc>
                  <a:txBody>
                    <a:bodyPr/>
                    <a:lstStyle/>
                    <a:p>
                      <a:pPr algn="l" fontAlgn="b"/>
                      <a:r>
                        <a:rPr lang="it-IT" sz="1800" b="0" i="0" u="none" strike="noStrike">
                          <a:solidFill>
                            <a:srgbClr val="000000"/>
                          </a:solidFill>
                          <a:effectLst/>
                          <a:latin typeface="BentonSans Light" panose="02000503000000020004" pitchFamily="50" charset="0"/>
                        </a:rPr>
                        <a:t>ECA</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5512407"/>
                  </a:ext>
                </a:extLst>
              </a:tr>
              <a:tr h="182880">
                <a:tc>
                  <a:txBody>
                    <a:bodyPr/>
                    <a:lstStyle/>
                    <a:p>
                      <a:pPr algn="l" fontAlgn="b"/>
                      <a:r>
                        <a:rPr lang="it-IT" sz="1800" b="0" i="0" u="none" strike="noStrike">
                          <a:solidFill>
                            <a:srgbClr val="000000"/>
                          </a:solidFill>
                          <a:effectLst/>
                          <a:latin typeface="BentonSans Light" panose="02000503000000020004" pitchFamily="50" charset="0"/>
                        </a:rPr>
                        <a:t>escludere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0389220"/>
                  </a:ext>
                </a:extLst>
              </a:tr>
              <a:tr h="182880">
                <a:tc>
                  <a:txBody>
                    <a:bodyPr/>
                    <a:lstStyle/>
                    <a:p>
                      <a:pPr algn="l" fontAlgn="b"/>
                      <a:r>
                        <a:rPr lang="it-IT" sz="1800" b="0" i="0" u="none" strike="noStrike">
                          <a:solidFill>
                            <a:srgbClr val="000000"/>
                          </a:solidFill>
                          <a:effectLst/>
                          <a:latin typeface="BentonSans Light" panose="02000503000000020004" pitchFamily="50" charset="0"/>
                        </a:rPr>
                        <a:t>inghilterra</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1725366"/>
                  </a:ext>
                </a:extLst>
              </a:tr>
              <a:tr h="182880">
                <a:tc>
                  <a:txBody>
                    <a:bodyPr/>
                    <a:lstStyle/>
                    <a:p>
                      <a:pPr algn="l" fontAlgn="b"/>
                      <a:r>
                        <a:rPr lang="it-IT" sz="1800" b="0" i="0" u="none" strike="noStrike">
                          <a:solidFill>
                            <a:srgbClr val="000000"/>
                          </a:solidFill>
                          <a:effectLst/>
                          <a:latin typeface="BentonSans Light" panose="02000503000000020004" pitchFamily="50" charset="0"/>
                        </a:rPr>
                        <a:t>italia</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06762567"/>
                  </a:ext>
                </a:extLst>
              </a:tr>
              <a:tr h="182880">
                <a:tc>
                  <a:txBody>
                    <a:bodyPr/>
                    <a:lstStyle/>
                    <a:p>
                      <a:pPr algn="l" fontAlgn="b"/>
                      <a:r>
                        <a:rPr lang="it-IT" sz="1800" b="0" i="0" u="none" strike="noStrike">
                          <a:solidFill>
                            <a:srgbClr val="000000"/>
                          </a:solidFill>
                          <a:effectLst/>
                          <a:latin typeface="BentonSans Light" panose="02000503000000020004" pitchFamily="50" charset="0"/>
                        </a:rPr>
                        <a:t>perdere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508044"/>
                  </a:ext>
                </a:extLst>
              </a:tr>
              <a:tr h="182880">
                <a:tc>
                  <a:txBody>
                    <a:bodyPr/>
                    <a:lstStyle/>
                    <a:p>
                      <a:pPr algn="l" fontAlgn="b"/>
                      <a:r>
                        <a:rPr lang="it-IT" sz="1800" b="0" i="0" u="none" strike="noStrike">
                          <a:solidFill>
                            <a:srgbClr val="000000"/>
                          </a:solidFill>
                          <a:effectLst/>
                          <a:latin typeface="BentonSans Light" panose="02000503000000020004" pitchFamily="50" charset="0"/>
                        </a:rPr>
                        <a:t>piccolo</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6218448"/>
                  </a:ext>
                </a:extLst>
              </a:tr>
              <a:tr h="182880">
                <a:tc>
                  <a:txBody>
                    <a:bodyPr/>
                    <a:lstStyle/>
                    <a:p>
                      <a:pPr algn="l" fontAlgn="b"/>
                      <a:r>
                        <a:rPr lang="it-IT" sz="1800" b="0" i="0" u="none" strike="noStrike">
                          <a:solidFill>
                            <a:srgbClr val="000000"/>
                          </a:solidFill>
                          <a:effectLst/>
                          <a:latin typeface="BentonSans Light" panose="02000503000000020004" pitchFamily="50" charset="0"/>
                        </a:rPr>
                        <a:t>Psg</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8846472"/>
                  </a:ext>
                </a:extLst>
              </a:tr>
              <a:tr h="182880">
                <a:tc>
                  <a:txBody>
                    <a:bodyPr/>
                    <a:lstStyle/>
                    <a:p>
                      <a:pPr algn="l" fontAlgn="b"/>
                      <a:r>
                        <a:rPr lang="it-IT" sz="1800" b="0" i="0" u="none" strike="noStrike">
                          <a:solidFill>
                            <a:srgbClr val="000000"/>
                          </a:solidFill>
                          <a:effectLst/>
                          <a:latin typeface="BentonSans Light" panose="02000503000000020004" pitchFamily="50" charset="0"/>
                        </a:rPr>
                        <a:t>ricco</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88331810"/>
                  </a:ext>
                </a:extLst>
              </a:tr>
              <a:tr h="182880">
                <a:tc>
                  <a:txBody>
                    <a:bodyPr/>
                    <a:lstStyle/>
                    <a:p>
                      <a:pPr algn="l" fontAlgn="b"/>
                      <a:r>
                        <a:rPr lang="it-IT" sz="1800" b="0" i="0" u="none" strike="noStrike">
                          <a:solidFill>
                            <a:srgbClr val="000000"/>
                          </a:solidFill>
                          <a:effectLst/>
                          <a:latin typeface="BentonSans Light" panose="02000503000000020004" pitchFamily="50" charset="0"/>
                        </a:rPr>
                        <a:t>soldo</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8331398"/>
                  </a:ext>
                </a:extLst>
              </a:tr>
              <a:tr h="182880">
                <a:tc>
                  <a:txBody>
                    <a:bodyPr/>
                    <a:lstStyle/>
                    <a:p>
                      <a:pPr algn="l" fontAlgn="b"/>
                      <a:r>
                        <a:rPr lang="it-IT" sz="1800" b="0" i="0" u="none" strike="noStrike">
                          <a:solidFill>
                            <a:srgbClr val="000000"/>
                          </a:solidFill>
                          <a:effectLst/>
                          <a:latin typeface="BentonSans Light" panose="02000503000000020004" pitchFamily="50" charset="0"/>
                        </a:rPr>
                        <a:t>sportivo</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a:solidFill>
                            <a:srgbClr val="000000"/>
                          </a:solidFill>
                          <a:effectLst/>
                          <a:latin typeface="BentonSans Light" panose="02000503000000020004" pitchFamily="50" charset="0"/>
                        </a:rPr>
                        <a:t>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8707530"/>
                  </a:ext>
                </a:extLst>
              </a:tr>
              <a:tr h="182880">
                <a:tc>
                  <a:txBody>
                    <a:bodyPr/>
                    <a:lstStyle/>
                    <a:p>
                      <a:pPr algn="l" fontAlgn="b"/>
                      <a:r>
                        <a:rPr lang="it-IT" sz="1800" b="0" i="0" u="none" strike="noStrike">
                          <a:solidFill>
                            <a:srgbClr val="000000"/>
                          </a:solidFill>
                          <a:effectLst/>
                          <a:latin typeface="BentonSans Light" panose="02000503000000020004" pitchFamily="50" charset="0"/>
                        </a:rPr>
                        <a:t>tottenham</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it-IT" sz="1800" b="0" i="0" u="none" strike="noStrike" dirty="0">
                          <a:solidFill>
                            <a:srgbClr val="000000"/>
                          </a:solidFill>
                          <a:effectLst/>
                          <a:latin typeface="BentonSans Light" panose="02000503000000020004" pitchFamily="50" charset="0"/>
                        </a:rPr>
                        <a:t>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72134760"/>
                  </a:ext>
                </a:extLst>
              </a:tr>
              <a:tr h="182880">
                <a:tc>
                  <a:txBody>
                    <a:bodyPr/>
                    <a:lstStyle/>
                    <a:p>
                      <a:pPr algn="l" fontAlgn="b"/>
                      <a:endParaRPr lang="it-IT" sz="1800" b="0" i="0" u="none" strike="noStrike" dirty="0">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it-IT" sz="1800" b="0" i="0" u="none" strike="noStrike" dirty="0">
                        <a:solidFill>
                          <a:srgbClr val="000000"/>
                        </a:solidFill>
                        <a:effectLst/>
                        <a:latin typeface="BentonSans Light" panose="02000503000000020004" pitchFamily="50"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631619"/>
                  </a:ext>
                </a:extLst>
              </a:tr>
            </a:tbl>
          </a:graphicData>
        </a:graphic>
      </p:graphicFrame>
      <p:sp>
        <p:nvSpPr>
          <p:cNvPr id="18" name="CasellaDiTesto 17">
            <a:extLst>
              <a:ext uri="{FF2B5EF4-FFF2-40B4-BE49-F238E27FC236}">
                <a16:creationId xmlns:a16="http://schemas.microsoft.com/office/drawing/2014/main" id="{AF8F6DDD-998D-4895-A430-E0A4CC13C787}"/>
              </a:ext>
            </a:extLst>
          </p:cNvPr>
          <p:cNvSpPr txBox="1"/>
          <p:nvPr/>
        </p:nvSpPr>
        <p:spPr>
          <a:xfrm>
            <a:off x="5325035" y="7753794"/>
            <a:ext cx="7243567"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it-IT" sz="2800" dirty="0">
              <a:latin typeface="BentonSans Light" panose="02000503000000020004" pitchFamily="50" charset="0"/>
            </a:endParaRPr>
          </a:p>
          <a:p>
            <a:r>
              <a:rPr lang="it-IT" sz="2000" dirty="0">
                <a:latin typeface="BentonSans LightItalic" panose="02000503000000020004" pitchFamily="50" charset="0"/>
              </a:rPr>
              <a:t> I post di Facebook sono stati selezionati utilizzando la chiave di ricerca «Superlega».</a:t>
            </a:r>
          </a:p>
          <a:p>
            <a:endParaRPr lang="it-IT" sz="2800" dirty="0">
              <a:latin typeface="BentonSans Light" panose="02000503000000020004" pitchFamily="50" charset="0"/>
            </a:endParaRPr>
          </a:p>
        </p:txBody>
      </p:sp>
      <p:sp>
        <p:nvSpPr>
          <p:cNvPr id="15" name="Shape 128">
            <a:extLst>
              <a:ext uri="{FF2B5EF4-FFF2-40B4-BE49-F238E27FC236}">
                <a16:creationId xmlns:a16="http://schemas.microsoft.com/office/drawing/2014/main" id="{05E7F23E-96D4-46E0-8654-291E3BF0AC68}"/>
              </a:ext>
            </a:extLst>
          </p:cNvPr>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sp>
        <p:nvSpPr>
          <p:cNvPr id="16" name="Shape 134">
            <a:extLst>
              <a:ext uri="{FF2B5EF4-FFF2-40B4-BE49-F238E27FC236}">
                <a16:creationId xmlns:a16="http://schemas.microsoft.com/office/drawing/2014/main" id="{BB9B57EC-40C2-4AF1-9FC5-D8F8D8F4BF5E}"/>
              </a:ext>
            </a:extLst>
          </p:cNvPr>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17" name="Shape 154">
            <a:extLst>
              <a:ext uri="{FF2B5EF4-FFF2-40B4-BE49-F238E27FC236}">
                <a16:creationId xmlns:a16="http://schemas.microsoft.com/office/drawing/2014/main" id="{C8D1BFEE-CF40-4216-8308-82E2E40B8CD0}"/>
              </a:ext>
            </a:extLst>
          </p:cNvPr>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pic>
        <p:nvPicPr>
          <p:cNvPr id="19" name="pasted-image.pdf">
            <a:extLst>
              <a:ext uri="{FF2B5EF4-FFF2-40B4-BE49-F238E27FC236}">
                <a16:creationId xmlns:a16="http://schemas.microsoft.com/office/drawing/2014/main" id="{B79FA6F1-15A4-462D-A599-A494F470203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extLst>
      <p:ext uri="{BB962C8B-B14F-4D97-AF65-F5344CB8AC3E}">
        <p14:creationId xmlns:p14="http://schemas.microsoft.com/office/powerpoint/2010/main" val="95782242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2"/>
          <p:cNvGrpSpPr/>
          <p:nvPr/>
        </p:nvGrpSpPr>
        <p:grpSpPr>
          <a:xfrm>
            <a:off x="11975124" y="292069"/>
            <a:ext cx="593477" cy="593478"/>
            <a:chOff x="0" y="-1"/>
            <a:chExt cx="593475" cy="593476"/>
          </a:xfrm>
        </p:grpSpPr>
        <p:sp>
          <p:nvSpPr>
            <p:cNvPr id="133" name="Shape 130"/>
            <p:cNvSpPr/>
            <p:nvPr/>
          </p:nvSpPr>
          <p:spPr>
            <a:xfrm>
              <a:off x="0" y="-2"/>
              <a:ext cx="593476" cy="593478"/>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34" name="Q_logo-q_bianco.png" descr="Q_logo-q_bianco.png"/>
            <p:cNvPicPr>
              <a:picLocks noChangeAspect="1"/>
            </p:cNvPicPr>
            <p:nvPr/>
          </p:nvPicPr>
          <p:blipFill>
            <a:blip r:embed="rId2"/>
            <a:stretch>
              <a:fillRect/>
            </a:stretch>
          </p:blipFill>
          <p:spPr>
            <a:xfrm>
              <a:off x="72541" y="72541"/>
              <a:ext cx="448391" cy="448388"/>
            </a:xfrm>
            <a:prstGeom prst="rect">
              <a:avLst/>
            </a:prstGeom>
            <a:ln w="12700" cap="flat">
              <a:noFill/>
              <a:miter lim="400000"/>
            </a:ln>
            <a:effectLst/>
          </p:spPr>
        </p:pic>
      </p:grpSp>
      <p:sp>
        <p:nvSpPr>
          <p:cNvPr id="138" name="Shape 133"/>
          <p:cNvSpPr txBox="1"/>
          <p:nvPr/>
        </p:nvSpPr>
        <p:spPr>
          <a:xfrm>
            <a:off x="365069" y="329759"/>
            <a:ext cx="4771708"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90000"/>
              </a:lnSpc>
              <a:defRPr sz="3000">
                <a:solidFill>
                  <a:srgbClr val="2473B5"/>
                </a:solidFill>
                <a:latin typeface="BentonSans Bold"/>
                <a:ea typeface="BentonSans Bold"/>
                <a:cs typeface="BentonSans Bold"/>
                <a:sym typeface="BentonSans Bold"/>
              </a:defRPr>
            </a:lvl1pPr>
          </a:lstStyle>
          <a:p>
            <a:r>
              <a:rPr lang="en-US" dirty="0" err="1"/>
              <a:t>Superlega</a:t>
            </a:r>
            <a:r>
              <a:rPr lang="en-US" dirty="0"/>
              <a:t> </a:t>
            </a:r>
            <a:r>
              <a:rPr lang="en-US" dirty="0" err="1"/>
              <a:t>su</a:t>
            </a:r>
            <a:r>
              <a:rPr lang="en-US" dirty="0"/>
              <a:t> Twitter</a:t>
            </a:r>
          </a:p>
        </p:txBody>
      </p:sp>
      <p:sp>
        <p:nvSpPr>
          <p:cNvPr id="16" name="CasellaDiTesto 15">
            <a:extLst>
              <a:ext uri="{FF2B5EF4-FFF2-40B4-BE49-F238E27FC236}">
                <a16:creationId xmlns:a16="http://schemas.microsoft.com/office/drawing/2014/main" id="{9E37AD18-C946-42A3-AB57-1EBFCA857B81}"/>
              </a:ext>
            </a:extLst>
          </p:cNvPr>
          <p:cNvSpPr txBox="1"/>
          <p:nvPr/>
        </p:nvSpPr>
        <p:spPr>
          <a:xfrm>
            <a:off x="812434" y="1124511"/>
            <a:ext cx="10624023"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it-IT" sz="2800" dirty="0">
                <a:latin typeface="BentonSans Light" panose="02000503000000020004" pitchFamily="50" charset="0"/>
              </a:rPr>
              <a:t>Numero di Tweet contenenti la parola Superlega pubblicati dal 13 al 21 aprile.</a:t>
            </a:r>
          </a:p>
          <a:p>
            <a:pPr algn="l"/>
            <a:endParaRPr lang="it-IT" sz="2800" dirty="0">
              <a:latin typeface="BentonSans Light" panose="02000503000000020004" pitchFamily="50" charset="0"/>
            </a:endParaRPr>
          </a:p>
          <a:p>
            <a:pPr algn="l"/>
            <a:endParaRPr lang="it-IT" sz="2800" dirty="0">
              <a:latin typeface="BentonSans Light" panose="02000503000000020004" pitchFamily="50" charset="0"/>
            </a:endParaRPr>
          </a:p>
        </p:txBody>
      </p:sp>
      <p:graphicFrame>
        <p:nvGraphicFramePr>
          <p:cNvPr id="5" name="Grafico 4">
            <a:extLst>
              <a:ext uri="{FF2B5EF4-FFF2-40B4-BE49-F238E27FC236}">
                <a16:creationId xmlns:a16="http://schemas.microsoft.com/office/drawing/2014/main" id="{2FC12B65-25EB-4177-BBF8-29C3ED5849D7}"/>
              </a:ext>
            </a:extLst>
          </p:cNvPr>
          <p:cNvGraphicFramePr/>
          <p:nvPr/>
        </p:nvGraphicFramePr>
        <p:xfrm>
          <a:off x="914401" y="2372991"/>
          <a:ext cx="10522056" cy="5779911"/>
        </p:xfrm>
        <a:graphic>
          <a:graphicData uri="http://schemas.openxmlformats.org/drawingml/2006/chart">
            <c:chart xmlns:c="http://schemas.openxmlformats.org/drawingml/2006/chart" xmlns:r="http://schemas.openxmlformats.org/officeDocument/2006/relationships" r:id="rId3"/>
          </a:graphicData>
        </a:graphic>
      </p:graphicFrame>
      <p:sp>
        <p:nvSpPr>
          <p:cNvPr id="18" name="CasellaDiTesto 17">
            <a:extLst>
              <a:ext uri="{FF2B5EF4-FFF2-40B4-BE49-F238E27FC236}">
                <a16:creationId xmlns:a16="http://schemas.microsoft.com/office/drawing/2014/main" id="{0A21CA84-D912-43B3-A756-51549AFC83A0}"/>
              </a:ext>
            </a:extLst>
          </p:cNvPr>
          <p:cNvSpPr txBox="1"/>
          <p:nvPr/>
        </p:nvSpPr>
        <p:spPr>
          <a:xfrm>
            <a:off x="433353" y="8291674"/>
            <a:ext cx="12135249"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sz="2000" dirty="0">
                <a:latin typeface="BentonSans LightItalic" panose="02000503000000020004" pitchFamily="50" charset="0"/>
              </a:rPr>
              <a:t>I Tweet sono stati selezionati utilizzando la chiave di ricerca «Superlega».</a:t>
            </a:r>
          </a:p>
          <a:p>
            <a:endParaRPr lang="it-IT" sz="2800" dirty="0">
              <a:latin typeface="BentonSans Light" panose="02000503000000020004" pitchFamily="50" charset="0"/>
            </a:endParaRPr>
          </a:p>
        </p:txBody>
      </p:sp>
      <p:sp>
        <p:nvSpPr>
          <p:cNvPr id="19" name="Shape 129">
            <a:extLst>
              <a:ext uri="{FF2B5EF4-FFF2-40B4-BE49-F238E27FC236}">
                <a16:creationId xmlns:a16="http://schemas.microsoft.com/office/drawing/2014/main" id="{F6C6C6EE-EB5A-4436-9CFC-1D126A2F761D}"/>
              </a:ext>
            </a:extLst>
          </p:cNvPr>
          <p:cNvSpPr/>
          <p:nvPr/>
        </p:nvSpPr>
        <p:spPr>
          <a:xfrm>
            <a:off x="4988859" y="556317"/>
            <a:ext cx="6698117" cy="0"/>
          </a:xfrm>
          <a:prstGeom prst="line">
            <a:avLst/>
          </a:prstGeom>
          <a:ln w="38100">
            <a:solidFill>
              <a:srgbClr val="47ABDC"/>
            </a:solidFill>
            <a:miter lim="400000"/>
          </a:ln>
        </p:spPr>
        <p:txBody>
          <a:bodyPr lIns="45718" tIns="45718" rIns="45718" bIns="45718"/>
          <a:lstStyle/>
          <a:p>
            <a:endParaRPr/>
          </a:p>
        </p:txBody>
      </p:sp>
      <p:sp>
        <p:nvSpPr>
          <p:cNvPr id="15" name="Shape 128">
            <a:extLst>
              <a:ext uri="{FF2B5EF4-FFF2-40B4-BE49-F238E27FC236}">
                <a16:creationId xmlns:a16="http://schemas.microsoft.com/office/drawing/2014/main" id="{43596397-6565-4727-987D-E411C3E9F25B}"/>
              </a:ext>
            </a:extLst>
          </p:cNvPr>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sp>
        <p:nvSpPr>
          <p:cNvPr id="17" name="Shape 134">
            <a:extLst>
              <a:ext uri="{FF2B5EF4-FFF2-40B4-BE49-F238E27FC236}">
                <a16:creationId xmlns:a16="http://schemas.microsoft.com/office/drawing/2014/main" id="{29731B82-5666-4DAB-8B66-24D56AE262BB}"/>
              </a:ext>
            </a:extLst>
          </p:cNvPr>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20" name="Shape 154">
            <a:extLst>
              <a:ext uri="{FF2B5EF4-FFF2-40B4-BE49-F238E27FC236}">
                <a16:creationId xmlns:a16="http://schemas.microsoft.com/office/drawing/2014/main" id="{26A79E9D-E0D4-42C0-827A-45A12602A82D}"/>
              </a:ext>
            </a:extLst>
          </p:cNvPr>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pic>
        <p:nvPicPr>
          <p:cNvPr id="21" name="pasted-image.pdf">
            <a:extLst>
              <a:ext uri="{FF2B5EF4-FFF2-40B4-BE49-F238E27FC236}">
                <a16:creationId xmlns:a16="http://schemas.microsoft.com/office/drawing/2014/main" id="{47472F77-8624-4FA2-9FE7-3952BF67F8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extLst>
      <p:ext uri="{BB962C8B-B14F-4D97-AF65-F5344CB8AC3E}">
        <p14:creationId xmlns:p14="http://schemas.microsoft.com/office/powerpoint/2010/main" val="315945560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F70BF"/>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A7A5E35-5B91-4941-A4AC-68538312E7DB}"/>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rot="20877190">
            <a:off x="162716" y="-217212"/>
            <a:ext cx="14291819" cy="10188025"/>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4FC7B8DA-55C5-44A2-BB79-0A52E96FB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066" y="7500943"/>
            <a:ext cx="2586674" cy="572571"/>
          </a:xfrm>
          <a:prstGeom prst="rect">
            <a:avLst/>
          </a:prstGeom>
        </p:spPr>
      </p:pic>
      <p:sp>
        <p:nvSpPr>
          <p:cNvPr id="5" name="CasellaDiTesto 15">
            <a:extLst>
              <a:ext uri="{FF2B5EF4-FFF2-40B4-BE49-F238E27FC236}">
                <a16:creationId xmlns:a16="http://schemas.microsoft.com/office/drawing/2014/main" id="{F6D098A5-DF42-499C-83AA-E666B7F538C9}"/>
              </a:ext>
            </a:extLst>
          </p:cNvPr>
          <p:cNvSpPr txBox="1"/>
          <p:nvPr/>
        </p:nvSpPr>
        <p:spPr>
          <a:xfrm>
            <a:off x="812434" y="5190672"/>
            <a:ext cx="11369234" cy="19389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l">
              <a:defRPr sz="2800">
                <a:latin typeface="BentonSans Light"/>
                <a:ea typeface="BentonSans Light"/>
                <a:cs typeface="BentonSans Light"/>
                <a:sym typeface="BentonSans Light"/>
              </a:defRPr>
            </a:pPr>
            <a:r>
              <a:rPr lang="it-IT" sz="2400" dirty="0">
                <a:solidFill>
                  <a:schemeClr val="bg1"/>
                </a:solidFill>
              </a:rPr>
              <a:t>Analisi, raccolta dati e redazione a cura di Leonardo Buccione, Martina Carone, Matteo Cavallaro, Francesco Cianfanelli, Lorenzo Pregliasco, Dario Romano, Alessio Vernetti</a:t>
            </a:r>
          </a:p>
          <a:p>
            <a:pPr algn="l">
              <a:defRPr sz="2800">
                <a:latin typeface="BentonSans Light"/>
                <a:ea typeface="BentonSans Light"/>
                <a:cs typeface="BentonSans Light"/>
                <a:sym typeface="BentonSans Light"/>
              </a:defRPr>
            </a:pPr>
            <a:endParaRPr lang="it-IT" sz="2400" dirty="0">
              <a:solidFill>
                <a:schemeClr val="bg1"/>
              </a:solidFill>
            </a:endParaRPr>
          </a:p>
          <a:p>
            <a:pPr algn="l">
              <a:defRPr sz="2800">
                <a:latin typeface="BentonSans Light"/>
                <a:ea typeface="BentonSans Light"/>
                <a:cs typeface="BentonSans Light"/>
                <a:sym typeface="BentonSans Light"/>
              </a:defRPr>
            </a:pPr>
            <a:r>
              <a:rPr lang="it-IT" sz="2400" dirty="0">
                <a:solidFill>
                  <a:schemeClr val="bg1"/>
                </a:solidFill>
              </a:rPr>
              <a:t>www.youtrend.it – redazione@youtrend.it</a:t>
            </a:r>
            <a:endParaRPr sz="2400" dirty="0">
              <a:solidFill>
                <a:schemeClr val="bg1"/>
              </a:solidFill>
            </a:endParaRPr>
          </a:p>
        </p:txBody>
      </p:sp>
    </p:spTree>
    <p:extLst>
      <p:ext uri="{BB962C8B-B14F-4D97-AF65-F5344CB8AC3E}">
        <p14:creationId xmlns:p14="http://schemas.microsoft.com/office/powerpoint/2010/main" val="27131079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189" name="Group 132"/>
          <p:cNvGrpSpPr/>
          <p:nvPr/>
        </p:nvGrpSpPr>
        <p:grpSpPr>
          <a:xfrm>
            <a:off x="11975124" y="292067"/>
            <a:ext cx="593479" cy="593481"/>
            <a:chOff x="0" y="-1"/>
            <a:chExt cx="593477" cy="593480"/>
          </a:xfrm>
        </p:grpSpPr>
        <p:sp>
          <p:nvSpPr>
            <p:cNvPr id="187"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88"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190"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192" name="Shape 133"/>
          <p:cNvSpPr txBox="1"/>
          <p:nvPr/>
        </p:nvSpPr>
        <p:spPr>
          <a:xfrm>
            <a:off x="365069" y="309404"/>
            <a:ext cx="5759376"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a:solidFill>
                  <a:srgbClr val="2473B5"/>
                </a:solidFill>
                <a:latin typeface="BentonSans Bold"/>
                <a:ea typeface="BentonSans Bold"/>
                <a:cs typeface="BentonSans Bold"/>
                <a:sym typeface="BentonSans Bold"/>
              </a:defRPr>
            </a:lvl1pPr>
          </a:lstStyle>
          <a:p>
            <a:r>
              <a:t>Una «crisi di governo»</a:t>
            </a:r>
          </a:p>
        </p:txBody>
      </p:sp>
      <p:sp>
        <p:nvSpPr>
          <p:cNvPr id="193" name="Shape 129"/>
          <p:cNvSpPr/>
          <p:nvPr/>
        </p:nvSpPr>
        <p:spPr>
          <a:xfrm>
            <a:off x="5022936" y="556320"/>
            <a:ext cx="6664040" cy="1"/>
          </a:xfrm>
          <a:prstGeom prst="line">
            <a:avLst/>
          </a:prstGeom>
          <a:ln w="38100">
            <a:solidFill>
              <a:srgbClr val="47ABDC"/>
            </a:solidFill>
            <a:miter lim="400000"/>
          </a:ln>
        </p:spPr>
        <p:txBody>
          <a:bodyPr lIns="45718" tIns="45718" rIns="45718" bIns="45718"/>
          <a:lstStyle/>
          <a:p>
            <a:endParaRPr/>
          </a:p>
        </p:txBody>
      </p:sp>
      <p:sp>
        <p:nvSpPr>
          <p:cNvPr id="194"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195"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196" name="CasellaDiTesto 15"/>
          <p:cNvSpPr txBox="1"/>
          <p:nvPr/>
        </p:nvSpPr>
        <p:spPr>
          <a:xfrm>
            <a:off x="672734" y="2606234"/>
            <a:ext cx="10624023" cy="4078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spcBef>
                <a:spcPts val="600"/>
              </a:spcBef>
              <a:defRPr sz="2800">
                <a:latin typeface="BentonSans Light"/>
                <a:ea typeface="BentonSans Light"/>
                <a:cs typeface="BentonSans Light"/>
                <a:sym typeface="BentonSans Light"/>
              </a:defRPr>
            </a:pPr>
            <a:r>
              <a:rPr dirty="0"/>
              <a:t>Cosa </a:t>
            </a:r>
            <a:r>
              <a:rPr dirty="0" err="1"/>
              <a:t>rende</a:t>
            </a:r>
            <a:r>
              <a:rPr dirty="0"/>
              <a:t> </a:t>
            </a:r>
            <a:r>
              <a:rPr sz="2800" dirty="0" err="1">
                <a:latin typeface="BentonSans Bold" panose="02000503000000020004" pitchFamily="50" charset="0"/>
              </a:rPr>
              <a:t>credibile</a:t>
            </a:r>
            <a:r>
              <a:rPr dirty="0"/>
              <a:t> la </a:t>
            </a:r>
            <a:r>
              <a:rPr dirty="0" err="1"/>
              <a:t>minaccia</a:t>
            </a:r>
            <a:r>
              <a:rPr dirty="0"/>
              <a:t> di Exit?</a:t>
            </a:r>
            <a:endParaRPr dirty="0">
              <a:latin typeface="+mn-lt"/>
              <a:ea typeface="+mn-ea"/>
              <a:cs typeface="+mn-cs"/>
              <a:sym typeface="Helvetica"/>
            </a:endParaRPr>
          </a:p>
          <a:p>
            <a:pPr algn="l">
              <a:spcBef>
                <a:spcPts val="600"/>
              </a:spcBef>
              <a:defRPr sz="2800">
                <a:latin typeface="BentonSans Light"/>
                <a:ea typeface="BentonSans Light"/>
                <a:cs typeface="BentonSans Light"/>
                <a:sym typeface="BentonSans Light"/>
              </a:defRPr>
            </a:pPr>
            <a:endParaRPr dirty="0">
              <a:latin typeface="+mn-lt"/>
              <a:ea typeface="+mn-ea"/>
              <a:cs typeface="+mn-cs"/>
              <a:sym typeface="Helvetica"/>
            </a:endParaRPr>
          </a:p>
          <a:p>
            <a:pPr algn="l">
              <a:spcBef>
                <a:spcPts val="600"/>
              </a:spcBef>
              <a:defRPr sz="2800">
                <a:latin typeface="BentonSans Light"/>
                <a:ea typeface="BentonSans Light"/>
                <a:cs typeface="BentonSans Light"/>
                <a:sym typeface="BentonSans Light"/>
              </a:defRPr>
            </a:pPr>
            <a:endParaRPr dirty="0">
              <a:latin typeface="+mn-lt"/>
              <a:ea typeface="+mn-ea"/>
              <a:cs typeface="+mn-cs"/>
              <a:sym typeface="Helvetica"/>
            </a:endParaRPr>
          </a:p>
          <a:p>
            <a:pPr algn="l">
              <a:spcBef>
                <a:spcPts val="600"/>
              </a:spcBef>
              <a:buSzPct val="100000"/>
              <a:buChar char="•"/>
              <a:defRPr sz="2800">
                <a:latin typeface="BentonSans Light"/>
                <a:ea typeface="BentonSans Light"/>
                <a:cs typeface="BentonSans Light"/>
                <a:sym typeface="BentonSans Light"/>
              </a:defRPr>
            </a:pPr>
            <a:r>
              <a:rPr lang="it-IT" dirty="0"/>
              <a:t> </a:t>
            </a:r>
            <a:r>
              <a:rPr dirty="0" err="1"/>
              <a:t>Grandi</a:t>
            </a:r>
            <a:r>
              <a:rPr dirty="0"/>
              <a:t> club </a:t>
            </a:r>
            <a:r>
              <a:rPr dirty="0" err="1"/>
              <a:t>disposti</a:t>
            </a:r>
            <a:r>
              <a:rPr dirty="0"/>
              <a:t> a </a:t>
            </a:r>
            <a:r>
              <a:rPr dirty="0" err="1"/>
              <a:t>uscire</a:t>
            </a:r>
            <a:endParaRPr dirty="0"/>
          </a:p>
          <a:p>
            <a:pPr algn="l">
              <a:spcBef>
                <a:spcPts val="600"/>
              </a:spcBef>
              <a:buSzPct val="100000"/>
              <a:buChar char="•"/>
              <a:defRPr sz="2800">
                <a:latin typeface="BentonSans Light"/>
                <a:ea typeface="BentonSans Light"/>
                <a:cs typeface="BentonSans Light"/>
                <a:sym typeface="BentonSans Light"/>
              </a:defRPr>
            </a:pPr>
            <a:r>
              <a:rPr lang="it-IT" dirty="0"/>
              <a:t> </a:t>
            </a:r>
            <a:r>
              <a:rPr dirty="0" err="1"/>
              <a:t>L’appoggio</a:t>
            </a:r>
            <a:r>
              <a:rPr dirty="0"/>
              <a:t> </a:t>
            </a:r>
            <a:r>
              <a:rPr dirty="0" err="1"/>
              <a:t>dei</a:t>
            </a:r>
            <a:r>
              <a:rPr dirty="0"/>
              <a:t> </a:t>
            </a:r>
            <a:r>
              <a:rPr dirty="0" err="1"/>
              <a:t>tifosi</a:t>
            </a:r>
            <a:endParaRPr dirty="0"/>
          </a:p>
          <a:p>
            <a:pPr algn="l">
              <a:spcBef>
                <a:spcPts val="600"/>
              </a:spcBef>
              <a:buSzPct val="100000"/>
              <a:buChar char="•"/>
              <a:defRPr sz="2800">
                <a:latin typeface="BentonSans Light"/>
                <a:ea typeface="BentonSans Light"/>
                <a:cs typeface="BentonSans Light"/>
                <a:sym typeface="BentonSans Light"/>
              </a:defRPr>
            </a:pPr>
            <a:r>
              <a:rPr lang="it-IT" dirty="0"/>
              <a:t> </a:t>
            </a:r>
            <a:r>
              <a:rPr dirty="0"/>
              <a:t>La </a:t>
            </a:r>
            <a:r>
              <a:rPr dirty="0" err="1"/>
              <a:t>sostenibilità</a:t>
            </a:r>
            <a:r>
              <a:rPr dirty="0"/>
              <a:t> </a:t>
            </a:r>
            <a:r>
              <a:rPr dirty="0" err="1"/>
              <a:t>economica</a:t>
            </a:r>
            <a:r>
              <a:rPr dirty="0"/>
              <a:t> (</a:t>
            </a:r>
            <a:r>
              <a:rPr lang="it-IT" dirty="0"/>
              <a:t>diritti </a:t>
            </a:r>
            <a:r>
              <a:rPr dirty="0"/>
              <a:t>TV, sponsor)</a:t>
            </a:r>
          </a:p>
          <a:p>
            <a:pPr algn="l">
              <a:spcBef>
                <a:spcPts val="600"/>
              </a:spcBef>
              <a:buSzPct val="100000"/>
              <a:buChar char="•"/>
              <a:defRPr sz="2800">
                <a:latin typeface="BentonSans Light"/>
                <a:ea typeface="BentonSans Light"/>
                <a:cs typeface="BentonSans Light"/>
                <a:sym typeface="BentonSans Light"/>
              </a:defRPr>
            </a:pPr>
            <a:r>
              <a:rPr lang="it-IT" dirty="0"/>
              <a:t> </a:t>
            </a:r>
            <a:r>
              <a:rPr dirty="0" err="1"/>
              <a:t>L’appoggio</a:t>
            </a:r>
            <a:r>
              <a:rPr dirty="0"/>
              <a:t> del </a:t>
            </a:r>
            <a:r>
              <a:rPr dirty="0" err="1"/>
              <a:t>sistema</a:t>
            </a:r>
            <a:r>
              <a:rPr dirty="0"/>
              <a:t> calcio</a:t>
            </a:r>
            <a:endParaRPr dirty="0">
              <a:latin typeface="+mn-lt"/>
              <a:ea typeface="+mn-ea"/>
              <a:cs typeface="+mn-cs"/>
              <a:sym typeface="Helvetica"/>
            </a:endParaRPr>
          </a:p>
          <a:p>
            <a:pPr algn="l">
              <a:spcBef>
                <a:spcPts val="600"/>
              </a:spcBef>
              <a:buSzPct val="100000"/>
              <a:buChar char="•"/>
              <a:defRPr sz="2800">
                <a:latin typeface="BentonSans Light"/>
                <a:ea typeface="BentonSans Light"/>
                <a:cs typeface="BentonSans Light"/>
                <a:sym typeface="BentonSans Light"/>
              </a:defRPr>
            </a:pPr>
            <a:r>
              <a:rPr lang="it-IT" dirty="0"/>
              <a:t> </a:t>
            </a:r>
            <a:r>
              <a:rPr dirty="0" err="1"/>
              <a:t>L’appoggio</a:t>
            </a:r>
            <a:r>
              <a:rPr dirty="0"/>
              <a:t> </a:t>
            </a:r>
            <a:r>
              <a:rPr dirty="0" err="1"/>
              <a:t>della</a:t>
            </a:r>
            <a:r>
              <a:rPr dirty="0"/>
              <a:t> </a:t>
            </a:r>
            <a:r>
              <a:rPr dirty="0" err="1"/>
              <a:t>politica</a:t>
            </a:r>
            <a:r>
              <a:rPr dirty="0"/>
              <a:t> (o </a:t>
            </a:r>
            <a:r>
              <a:rPr lang="it-IT" dirty="0"/>
              <a:t>quantomeno </a:t>
            </a:r>
            <a:r>
              <a:rPr dirty="0"/>
              <a:t>la non </a:t>
            </a:r>
            <a:r>
              <a:rPr dirty="0" err="1"/>
              <a:t>ostilità</a:t>
            </a:r>
            <a:r>
              <a:rPr dirty="0"/>
              <a:t>)</a:t>
            </a:r>
          </a:p>
        </p:txBody>
      </p:sp>
      <p:pic>
        <p:nvPicPr>
          <p:cNvPr id="13" name="pasted-image.pdf">
            <a:extLst>
              <a:ext uri="{FF2B5EF4-FFF2-40B4-BE49-F238E27FC236}">
                <a16:creationId xmlns:a16="http://schemas.microsoft.com/office/drawing/2014/main" id="{C6FF2F35-078C-4BDF-8635-E2310FF718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asellaDiTesto 15"/>
          <p:cNvSpPr txBox="1"/>
          <p:nvPr/>
        </p:nvSpPr>
        <p:spPr>
          <a:xfrm>
            <a:off x="672734" y="2606234"/>
            <a:ext cx="10624023" cy="4078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spcBef>
                <a:spcPts val="600"/>
              </a:spcBef>
              <a:defRPr sz="2800">
                <a:latin typeface="BentonSans Light"/>
                <a:ea typeface="BentonSans Light"/>
                <a:cs typeface="BentonSans Light"/>
                <a:sym typeface="BentonSans Light"/>
              </a:defRPr>
            </a:pPr>
            <a:r>
              <a:rPr lang="it-IT" dirty="0"/>
              <a:t>Quali condizioni erano </a:t>
            </a:r>
            <a:r>
              <a:rPr sz="2800" dirty="0">
                <a:latin typeface="BentonSans Bold" panose="02000503000000020004" pitchFamily="50" charset="0"/>
              </a:rPr>
              <a:t>e</a:t>
            </a:r>
            <a:r>
              <a:rPr lang="it-IT" sz="2800" dirty="0" err="1">
                <a:latin typeface="BentonSans Bold" panose="02000503000000020004" pitchFamily="50" charset="0"/>
              </a:rPr>
              <a:t>ffettivamente</a:t>
            </a:r>
            <a:r>
              <a:rPr lang="it-IT" sz="2800" dirty="0">
                <a:latin typeface="BentonSans Bold" panose="02000503000000020004" pitchFamily="50" charset="0"/>
              </a:rPr>
              <a:t> presenti</a:t>
            </a:r>
            <a:r>
              <a:rPr dirty="0"/>
              <a:t>?</a:t>
            </a:r>
            <a:endParaRPr dirty="0">
              <a:latin typeface="+mn-lt"/>
              <a:ea typeface="+mn-ea"/>
              <a:cs typeface="+mn-cs"/>
              <a:sym typeface="Helvetica"/>
            </a:endParaRPr>
          </a:p>
          <a:p>
            <a:pPr algn="l">
              <a:spcBef>
                <a:spcPts val="600"/>
              </a:spcBef>
              <a:defRPr sz="2800">
                <a:latin typeface="BentonSans Light"/>
                <a:ea typeface="BentonSans Light"/>
                <a:cs typeface="BentonSans Light"/>
                <a:sym typeface="BentonSans Light"/>
              </a:defRPr>
            </a:pPr>
            <a:endParaRPr dirty="0">
              <a:latin typeface="+mn-lt"/>
              <a:ea typeface="+mn-ea"/>
              <a:cs typeface="+mn-cs"/>
              <a:sym typeface="Helvetica"/>
            </a:endParaRPr>
          </a:p>
          <a:p>
            <a:pPr algn="l">
              <a:spcBef>
                <a:spcPts val="600"/>
              </a:spcBef>
              <a:defRPr sz="2800">
                <a:latin typeface="BentonSans Light"/>
                <a:ea typeface="BentonSans Light"/>
                <a:cs typeface="BentonSans Light"/>
                <a:sym typeface="BentonSans Light"/>
              </a:defRPr>
            </a:pPr>
            <a:endParaRPr dirty="0">
              <a:latin typeface="+mn-lt"/>
              <a:ea typeface="+mn-ea"/>
              <a:cs typeface="+mn-cs"/>
              <a:sym typeface="Helvetica"/>
            </a:endParaRPr>
          </a:p>
          <a:p>
            <a:pPr algn="l">
              <a:spcBef>
                <a:spcPts val="600"/>
              </a:spcBef>
              <a:buSzPct val="100000"/>
              <a:buChar char="•"/>
              <a:defRPr sz="2800">
                <a:latin typeface="BentonSans Light"/>
                <a:ea typeface="BentonSans Light"/>
                <a:cs typeface="BentonSans Light"/>
                <a:sym typeface="BentonSans Light"/>
              </a:defRPr>
            </a:pPr>
            <a:r>
              <a:rPr lang="it-IT" dirty="0"/>
              <a:t> </a:t>
            </a:r>
            <a:r>
              <a:rPr dirty="0" err="1"/>
              <a:t>Grandi</a:t>
            </a:r>
            <a:r>
              <a:rPr dirty="0"/>
              <a:t> club </a:t>
            </a:r>
            <a:r>
              <a:rPr dirty="0" err="1"/>
              <a:t>disposti</a:t>
            </a:r>
            <a:r>
              <a:rPr dirty="0"/>
              <a:t> a </a:t>
            </a:r>
            <a:r>
              <a:rPr dirty="0" err="1"/>
              <a:t>uscire</a:t>
            </a:r>
            <a:endParaRPr dirty="0"/>
          </a:p>
          <a:p>
            <a:pPr algn="l">
              <a:spcBef>
                <a:spcPts val="600"/>
              </a:spcBef>
              <a:buSzPct val="100000"/>
              <a:buChar char="•"/>
              <a:defRPr sz="2800">
                <a:latin typeface="BentonSans Light"/>
                <a:ea typeface="BentonSans Light"/>
                <a:cs typeface="BentonSans Light"/>
                <a:sym typeface="BentonSans Light"/>
              </a:defRPr>
            </a:pPr>
            <a:r>
              <a:rPr lang="it-IT" dirty="0"/>
              <a:t> </a:t>
            </a:r>
            <a:r>
              <a:rPr dirty="0" err="1"/>
              <a:t>L’appoggio</a:t>
            </a:r>
            <a:r>
              <a:rPr dirty="0"/>
              <a:t> </a:t>
            </a:r>
            <a:r>
              <a:rPr dirty="0" err="1"/>
              <a:t>dei</a:t>
            </a:r>
            <a:r>
              <a:rPr dirty="0"/>
              <a:t> </a:t>
            </a:r>
            <a:r>
              <a:rPr dirty="0" err="1"/>
              <a:t>tifosi</a:t>
            </a:r>
            <a:endParaRPr dirty="0"/>
          </a:p>
          <a:p>
            <a:pPr algn="l">
              <a:spcBef>
                <a:spcPts val="600"/>
              </a:spcBef>
              <a:buSzPct val="100000"/>
              <a:buChar char="•"/>
              <a:defRPr sz="2800">
                <a:latin typeface="BentonSans Light"/>
                <a:ea typeface="BentonSans Light"/>
                <a:cs typeface="BentonSans Light"/>
                <a:sym typeface="BentonSans Light"/>
              </a:defRPr>
            </a:pPr>
            <a:r>
              <a:rPr lang="it-IT" dirty="0"/>
              <a:t> </a:t>
            </a:r>
            <a:r>
              <a:rPr dirty="0"/>
              <a:t>La </a:t>
            </a:r>
            <a:r>
              <a:rPr dirty="0" err="1"/>
              <a:t>sostenibilità</a:t>
            </a:r>
            <a:r>
              <a:rPr dirty="0"/>
              <a:t> </a:t>
            </a:r>
            <a:r>
              <a:rPr dirty="0" err="1"/>
              <a:t>economica</a:t>
            </a:r>
            <a:r>
              <a:rPr dirty="0"/>
              <a:t> (TV, sponsor)</a:t>
            </a:r>
          </a:p>
          <a:p>
            <a:pPr algn="l">
              <a:spcBef>
                <a:spcPts val="600"/>
              </a:spcBef>
              <a:buSzPct val="100000"/>
              <a:buChar char="•"/>
              <a:defRPr sz="2800">
                <a:latin typeface="BentonSans Light"/>
                <a:ea typeface="BentonSans Light"/>
                <a:cs typeface="BentonSans Light"/>
                <a:sym typeface="BentonSans Light"/>
              </a:defRPr>
            </a:pPr>
            <a:r>
              <a:rPr lang="it-IT" dirty="0"/>
              <a:t> </a:t>
            </a:r>
            <a:r>
              <a:rPr dirty="0" err="1"/>
              <a:t>L’appoggio</a:t>
            </a:r>
            <a:r>
              <a:rPr dirty="0"/>
              <a:t> del </a:t>
            </a:r>
            <a:r>
              <a:rPr dirty="0" err="1"/>
              <a:t>sistema</a:t>
            </a:r>
            <a:r>
              <a:rPr dirty="0"/>
              <a:t> calcio</a:t>
            </a:r>
            <a:endParaRPr dirty="0">
              <a:latin typeface="+mn-lt"/>
              <a:ea typeface="+mn-ea"/>
              <a:cs typeface="+mn-cs"/>
              <a:sym typeface="Helvetica"/>
            </a:endParaRPr>
          </a:p>
          <a:p>
            <a:pPr algn="l">
              <a:spcBef>
                <a:spcPts val="600"/>
              </a:spcBef>
              <a:buSzPct val="100000"/>
              <a:buChar char="•"/>
              <a:defRPr sz="2800">
                <a:latin typeface="BentonSans Light"/>
                <a:ea typeface="BentonSans Light"/>
                <a:cs typeface="BentonSans Light"/>
                <a:sym typeface="BentonSans Light"/>
              </a:defRPr>
            </a:pPr>
            <a:r>
              <a:rPr lang="it-IT" dirty="0"/>
              <a:t> </a:t>
            </a:r>
            <a:r>
              <a:rPr dirty="0" err="1"/>
              <a:t>L’appoggio</a:t>
            </a:r>
            <a:r>
              <a:rPr dirty="0"/>
              <a:t> </a:t>
            </a:r>
            <a:r>
              <a:rPr dirty="0" err="1"/>
              <a:t>della</a:t>
            </a:r>
            <a:r>
              <a:rPr dirty="0"/>
              <a:t> </a:t>
            </a:r>
            <a:r>
              <a:rPr dirty="0" err="1"/>
              <a:t>politica</a:t>
            </a:r>
            <a:r>
              <a:rPr dirty="0"/>
              <a:t> (o la non </a:t>
            </a:r>
            <a:r>
              <a:rPr dirty="0" err="1"/>
              <a:t>ostilità</a:t>
            </a:r>
            <a:r>
              <a:rPr dirty="0"/>
              <a:t>)</a:t>
            </a:r>
          </a:p>
        </p:txBody>
      </p:sp>
      <p:pic>
        <p:nvPicPr>
          <p:cNvPr id="198" name="Immagine 4" descr="Immagine 4"/>
          <p:cNvPicPr>
            <a:picLocks noChangeAspect="1"/>
          </p:cNvPicPr>
          <p:nvPr/>
        </p:nvPicPr>
        <p:blipFill>
          <a:blip r:embed="rId2"/>
          <a:stretch>
            <a:fillRect/>
          </a:stretch>
        </p:blipFill>
        <p:spPr>
          <a:xfrm>
            <a:off x="4517852" y="4621368"/>
            <a:ext cx="671569" cy="490272"/>
          </a:xfrm>
          <a:prstGeom prst="rect">
            <a:avLst/>
          </a:prstGeom>
          <a:ln w="12700">
            <a:miter lim="400000"/>
          </a:ln>
        </p:spPr>
      </p:pic>
      <p:sp>
        <p:nvSpPr>
          <p:cNvPr id="199"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202" name="Group 132"/>
          <p:cNvGrpSpPr/>
          <p:nvPr/>
        </p:nvGrpSpPr>
        <p:grpSpPr>
          <a:xfrm>
            <a:off x="11975124" y="292067"/>
            <a:ext cx="593479" cy="593481"/>
            <a:chOff x="0" y="-1"/>
            <a:chExt cx="593477" cy="593480"/>
          </a:xfrm>
        </p:grpSpPr>
        <p:sp>
          <p:nvSpPr>
            <p:cNvPr id="200"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01" name="Q_logo-q_bianco.png" descr="Q_logo-q_bianco.png"/>
            <p:cNvPicPr>
              <a:picLocks noChangeAspect="1"/>
            </p:cNvPicPr>
            <p:nvPr/>
          </p:nvPicPr>
          <p:blipFill>
            <a:blip r:embed="rId3"/>
            <a:stretch>
              <a:fillRect/>
            </a:stretch>
          </p:blipFill>
          <p:spPr>
            <a:xfrm>
              <a:off x="72541" y="72542"/>
              <a:ext cx="448393" cy="448390"/>
            </a:xfrm>
            <a:prstGeom prst="rect">
              <a:avLst/>
            </a:prstGeom>
            <a:ln w="12700" cap="flat">
              <a:noFill/>
              <a:miter lim="400000"/>
            </a:ln>
            <a:effectLst/>
          </p:spPr>
        </p:pic>
      </p:grpSp>
      <p:sp>
        <p:nvSpPr>
          <p:cNvPr id="203"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205" name="Shape 133"/>
          <p:cNvSpPr txBox="1"/>
          <p:nvPr/>
        </p:nvSpPr>
        <p:spPr>
          <a:xfrm>
            <a:off x="365069" y="309404"/>
            <a:ext cx="5759376"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a:solidFill>
                  <a:srgbClr val="2473B5"/>
                </a:solidFill>
                <a:latin typeface="BentonSans Bold"/>
                <a:ea typeface="BentonSans Bold"/>
                <a:cs typeface="BentonSans Bold"/>
                <a:sym typeface="BentonSans Bold"/>
              </a:defRPr>
            </a:lvl1pPr>
          </a:lstStyle>
          <a:p>
            <a:r>
              <a:t>Una «crisi di governo»</a:t>
            </a:r>
          </a:p>
        </p:txBody>
      </p:sp>
      <p:sp>
        <p:nvSpPr>
          <p:cNvPr id="206" name="Shape 129"/>
          <p:cNvSpPr/>
          <p:nvPr/>
        </p:nvSpPr>
        <p:spPr>
          <a:xfrm>
            <a:off x="5022936" y="556320"/>
            <a:ext cx="6664040" cy="1"/>
          </a:xfrm>
          <a:prstGeom prst="line">
            <a:avLst/>
          </a:prstGeom>
          <a:ln w="38100">
            <a:solidFill>
              <a:srgbClr val="47ABDC"/>
            </a:solidFill>
            <a:miter lim="400000"/>
          </a:ln>
        </p:spPr>
        <p:txBody>
          <a:bodyPr lIns="45718" tIns="45718" rIns="45718" bIns="45718"/>
          <a:lstStyle/>
          <a:p>
            <a:endParaRPr/>
          </a:p>
        </p:txBody>
      </p:sp>
      <p:sp>
        <p:nvSpPr>
          <p:cNvPr id="207"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208"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pic>
        <p:nvPicPr>
          <p:cNvPr id="209" name="Immagine 2" descr="Immagine 2"/>
          <p:cNvPicPr>
            <a:picLocks noChangeAspect="1"/>
          </p:cNvPicPr>
          <p:nvPr/>
        </p:nvPicPr>
        <p:blipFill>
          <a:blip r:embed="rId4"/>
          <a:stretch>
            <a:fillRect/>
          </a:stretch>
        </p:blipFill>
        <p:spPr>
          <a:xfrm>
            <a:off x="5777547" y="4125460"/>
            <a:ext cx="304494" cy="350522"/>
          </a:xfrm>
          <a:prstGeom prst="rect">
            <a:avLst/>
          </a:prstGeom>
          <a:ln w="12700">
            <a:miter lim="400000"/>
          </a:ln>
        </p:spPr>
      </p:pic>
      <p:pic>
        <p:nvPicPr>
          <p:cNvPr id="211" name="Immagine 4" descr="Immagine 4"/>
          <p:cNvPicPr>
            <a:picLocks noChangeAspect="1"/>
          </p:cNvPicPr>
          <p:nvPr/>
        </p:nvPicPr>
        <p:blipFill>
          <a:blip r:embed="rId2"/>
          <a:stretch>
            <a:fillRect/>
          </a:stretch>
        </p:blipFill>
        <p:spPr>
          <a:xfrm>
            <a:off x="7660768" y="5119342"/>
            <a:ext cx="671569" cy="490272"/>
          </a:xfrm>
          <a:prstGeom prst="rect">
            <a:avLst/>
          </a:prstGeom>
          <a:ln w="12700">
            <a:miter lim="400000"/>
          </a:ln>
        </p:spPr>
      </p:pic>
      <p:pic>
        <p:nvPicPr>
          <p:cNvPr id="212" name="Immagine 4" descr="Immagine 4"/>
          <p:cNvPicPr>
            <a:picLocks noChangeAspect="1"/>
          </p:cNvPicPr>
          <p:nvPr/>
        </p:nvPicPr>
        <p:blipFill>
          <a:blip r:embed="rId2"/>
          <a:stretch>
            <a:fillRect/>
          </a:stretch>
        </p:blipFill>
        <p:spPr>
          <a:xfrm>
            <a:off x="5905329" y="5632690"/>
            <a:ext cx="671569" cy="490272"/>
          </a:xfrm>
          <a:prstGeom prst="rect">
            <a:avLst/>
          </a:prstGeom>
          <a:ln w="12700">
            <a:miter lim="400000"/>
          </a:ln>
        </p:spPr>
      </p:pic>
      <p:pic>
        <p:nvPicPr>
          <p:cNvPr id="213" name="Immagine 4" descr="Immagine 4"/>
          <p:cNvPicPr>
            <a:picLocks noChangeAspect="1"/>
          </p:cNvPicPr>
          <p:nvPr/>
        </p:nvPicPr>
        <p:blipFill>
          <a:blip r:embed="rId2"/>
          <a:stretch>
            <a:fillRect/>
          </a:stretch>
        </p:blipFill>
        <p:spPr>
          <a:xfrm>
            <a:off x="7692852" y="6137348"/>
            <a:ext cx="671569" cy="490272"/>
          </a:xfrm>
          <a:prstGeom prst="rect">
            <a:avLst/>
          </a:prstGeom>
          <a:ln w="12700">
            <a:miter lim="400000"/>
          </a:ln>
        </p:spPr>
      </p:pic>
      <p:pic>
        <p:nvPicPr>
          <p:cNvPr id="18" name="pasted-image.pdf">
            <a:extLst>
              <a:ext uri="{FF2B5EF4-FFF2-40B4-BE49-F238E27FC236}">
                <a16:creationId xmlns:a16="http://schemas.microsoft.com/office/drawing/2014/main" id="{36B40852-007D-4908-9915-FFC99D92941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70BF"/>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A7A5E35-5B91-4941-A4AC-68538312E7DB}"/>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p:blipFill>
        <p:spPr bwMode="auto">
          <a:xfrm rot="20877190">
            <a:off x="-495011" y="985563"/>
            <a:ext cx="14291819" cy="8039147"/>
          </a:xfrm>
          <a:prstGeom prst="rect">
            <a:avLst/>
          </a:prstGeom>
          <a:noFill/>
          <a:extLst>
            <a:ext uri="{909E8E84-426E-40DD-AFC4-6F175D3DCCD1}">
              <a14:hiddenFill xmlns:a14="http://schemas.microsoft.com/office/drawing/2010/main">
                <a:solidFill>
                  <a:srgbClr val="FFFFFF"/>
                </a:solidFill>
              </a14:hiddenFill>
            </a:ext>
          </a:extLst>
        </p:spPr>
      </p:pic>
      <p:sp>
        <p:nvSpPr>
          <p:cNvPr id="129" name="Shape 138"/>
          <p:cNvSpPr/>
          <p:nvPr/>
        </p:nvSpPr>
        <p:spPr>
          <a:xfrm>
            <a:off x="6502403" y="5252450"/>
            <a:ext cx="1270002" cy="1270002"/>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defRPr sz="3000">
                <a:solidFill>
                  <a:srgbClr val="FFFFFF"/>
                </a:solidFill>
                <a:latin typeface="BentonSans Bold"/>
                <a:ea typeface="BentonSans Bold"/>
                <a:cs typeface="BentonSans Bold"/>
                <a:sym typeface="BentonSans Bold"/>
              </a:defRPr>
            </a:pPr>
            <a:r>
              <a:rPr dirty="0"/>
              <a:t>	</a:t>
            </a:r>
            <a:endParaRPr sz="2500" dirty="0"/>
          </a:p>
          <a:p>
            <a:pPr>
              <a:defRPr sz="2500">
                <a:solidFill>
                  <a:srgbClr val="FFFFFF"/>
                </a:solidFill>
                <a:latin typeface="BentonSans Light"/>
                <a:ea typeface="BentonSans Light"/>
                <a:cs typeface="BentonSans Light"/>
                <a:sym typeface="BentonSans Light"/>
              </a:defRPr>
            </a:pPr>
            <a:r>
              <a:rPr lang="it-IT" sz="5000" dirty="0">
                <a:latin typeface="BentonSans Bold" panose="02000503000000020004" pitchFamily="50" charset="0"/>
              </a:rPr>
              <a:t>I TIFOSI</a:t>
            </a:r>
          </a:p>
        </p:txBody>
      </p:sp>
      <p:pic>
        <p:nvPicPr>
          <p:cNvPr id="6" name="Immagine 5">
            <a:extLst>
              <a:ext uri="{FF2B5EF4-FFF2-40B4-BE49-F238E27FC236}">
                <a16:creationId xmlns:a16="http://schemas.microsoft.com/office/drawing/2014/main" id="{4FC7B8DA-55C5-44A2-BB79-0A52E96FB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066" y="7500943"/>
            <a:ext cx="2586674" cy="572571"/>
          </a:xfrm>
          <a:prstGeom prst="rect">
            <a:avLst/>
          </a:prstGeom>
        </p:spPr>
      </p:pic>
    </p:spTree>
    <p:extLst>
      <p:ext uri="{BB962C8B-B14F-4D97-AF65-F5344CB8AC3E}">
        <p14:creationId xmlns:p14="http://schemas.microsoft.com/office/powerpoint/2010/main" val="42370448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222" name="Group 132"/>
          <p:cNvGrpSpPr/>
          <p:nvPr/>
        </p:nvGrpSpPr>
        <p:grpSpPr>
          <a:xfrm>
            <a:off x="11975124" y="292067"/>
            <a:ext cx="593479" cy="593481"/>
            <a:chOff x="0" y="-1"/>
            <a:chExt cx="593477" cy="593480"/>
          </a:xfrm>
        </p:grpSpPr>
        <p:sp>
          <p:nvSpPr>
            <p:cNvPr id="220"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21"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223"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225" name="Shape 133"/>
          <p:cNvSpPr txBox="1"/>
          <p:nvPr/>
        </p:nvSpPr>
        <p:spPr>
          <a:xfrm>
            <a:off x="365069" y="309404"/>
            <a:ext cx="5759376"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a:solidFill>
                  <a:srgbClr val="2473B5"/>
                </a:solidFill>
                <a:latin typeface="BentonSans Bold"/>
                <a:ea typeface="BentonSans Bold"/>
                <a:cs typeface="BentonSans Bold"/>
                <a:sym typeface="BentonSans Bold"/>
              </a:defRPr>
            </a:lvl1pPr>
          </a:lstStyle>
          <a:p>
            <a:r>
              <a:t>I tifosi rifiutano la ESL</a:t>
            </a:r>
          </a:p>
        </p:txBody>
      </p:sp>
      <p:sp>
        <p:nvSpPr>
          <p:cNvPr id="226" name="Shape 129"/>
          <p:cNvSpPr/>
          <p:nvPr/>
        </p:nvSpPr>
        <p:spPr>
          <a:xfrm>
            <a:off x="5148197" y="556320"/>
            <a:ext cx="6538781" cy="1"/>
          </a:xfrm>
          <a:prstGeom prst="line">
            <a:avLst/>
          </a:prstGeom>
          <a:ln w="38100">
            <a:solidFill>
              <a:srgbClr val="47ABDC"/>
            </a:solidFill>
            <a:miter lim="400000"/>
          </a:ln>
        </p:spPr>
        <p:txBody>
          <a:bodyPr lIns="45718" tIns="45718" rIns="45718" bIns="45718"/>
          <a:lstStyle/>
          <a:p>
            <a:endParaRPr/>
          </a:p>
        </p:txBody>
      </p:sp>
      <p:sp>
        <p:nvSpPr>
          <p:cNvPr id="227"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228"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229" name="CasellaDiTesto 15"/>
          <p:cNvSpPr txBox="1"/>
          <p:nvPr/>
        </p:nvSpPr>
        <p:spPr>
          <a:xfrm>
            <a:off x="812434" y="1009340"/>
            <a:ext cx="10624023" cy="29546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r>
              <a:rPr dirty="0"/>
              <a:t>Le </a:t>
            </a:r>
            <a:r>
              <a:rPr dirty="0" err="1"/>
              <a:t>proteste</a:t>
            </a:r>
            <a:r>
              <a:rPr dirty="0"/>
              <a:t> di </a:t>
            </a:r>
            <a:r>
              <a:rPr dirty="0" err="1"/>
              <a:t>tifosi</a:t>
            </a:r>
            <a:r>
              <a:rPr dirty="0"/>
              <a:t> per </a:t>
            </a:r>
            <a:r>
              <a:rPr dirty="0" err="1"/>
              <a:t>strada</a:t>
            </a:r>
            <a:r>
              <a:rPr dirty="0"/>
              <a:t> e sui social non </a:t>
            </a:r>
            <a:r>
              <a:rPr dirty="0" err="1"/>
              <a:t>sono</a:t>
            </a:r>
            <a:r>
              <a:rPr dirty="0"/>
              <a:t> </a:t>
            </a:r>
            <a:r>
              <a:rPr dirty="0" err="1"/>
              <a:t>episodi</a:t>
            </a:r>
            <a:r>
              <a:rPr dirty="0"/>
              <a:t> </a:t>
            </a:r>
            <a:r>
              <a:rPr dirty="0" err="1"/>
              <a:t>isolati</a:t>
            </a:r>
            <a:r>
              <a:rPr dirty="0"/>
              <a:t>, ma la </a:t>
            </a:r>
            <a:r>
              <a:rPr dirty="0" err="1"/>
              <a:t>rappresentazione</a:t>
            </a:r>
            <a:r>
              <a:rPr dirty="0"/>
              <a:t> di un </a:t>
            </a:r>
            <a:r>
              <a:rPr dirty="0" err="1"/>
              <a:t>malcontento</a:t>
            </a:r>
            <a:r>
              <a:rPr dirty="0"/>
              <a:t> </a:t>
            </a:r>
            <a:r>
              <a:rPr dirty="0" err="1"/>
              <a:t>diffuso</a:t>
            </a:r>
            <a:r>
              <a:rPr dirty="0"/>
              <a:t>. </a:t>
            </a:r>
          </a:p>
          <a:p>
            <a:pPr algn="l">
              <a:defRPr sz="2800">
                <a:latin typeface="BentonSans Light"/>
                <a:ea typeface="BentonSans Light"/>
                <a:cs typeface="BentonSans Light"/>
                <a:sym typeface="BentonSans Light"/>
              </a:defRPr>
            </a:pPr>
            <a:r>
              <a:rPr dirty="0"/>
              <a:t>I </a:t>
            </a:r>
            <a:r>
              <a:rPr dirty="0" err="1"/>
              <a:t>dati</a:t>
            </a:r>
            <a:r>
              <a:rPr dirty="0"/>
              <a:t> </a:t>
            </a:r>
            <a:r>
              <a:rPr lang="it-IT" dirty="0"/>
              <a:t>sull’opinione pubblica nel</a:t>
            </a:r>
            <a:r>
              <a:rPr dirty="0"/>
              <a:t> Regno </a:t>
            </a:r>
            <a:r>
              <a:rPr dirty="0" err="1"/>
              <a:t>Unito</a:t>
            </a:r>
            <a:r>
              <a:rPr dirty="0"/>
              <a:t> </a:t>
            </a:r>
            <a:r>
              <a:rPr dirty="0" err="1"/>
              <a:t>sono</a:t>
            </a:r>
            <a:r>
              <a:rPr dirty="0"/>
              <a:t> </a:t>
            </a:r>
            <a:r>
              <a:rPr dirty="0" err="1"/>
              <a:t>schiaccianti</a:t>
            </a:r>
            <a:r>
              <a:rPr dirty="0"/>
              <a:t>.</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r>
              <a:rPr dirty="0"/>
              <a:t>			</a:t>
            </a:r>
            <a:endParaRPr sz="2300" dirty="0">
              <a:latin typeface="BentonSans Bold"/>
              <a:ea typeface="BentonSans Bold"/>
              <a:cs typeface="BentonSans Bold"/>
              <a:sym typeface="BentonSans Bold"/>
            </a:endParaRPr>
          </a:p>
          <a:p>
            <a:pPr algn="l">
              <a:defRPr sz="2300">
                <a:latin typeface="BentonSans Bold"/>
                <a:ea typeface="BentonSans Bold"/>
                <a:cs typeface="BentonSans Bold"/>
                <a:sym typeface="BentonSans Bold"/>
              </a:defRPr>
            </a:pPr>
            <a:endParaRPr sz="2300" dirty="0">
              <a:latin typeface="BentonSans Bold"/>
              <a:ea typeface="BentonSans Bold"/>
              <a:cs typeface="BentonSans Bold"/>
              <a:sym typeface="BentonSans Bold"/>
            </a:endParaRPr>
          </a:p>
          <a:p>
            <a:pPr algn="l">
              <a:defRPr sz="2300">
                <a:latin typeface="BentonSans Light"/>
                <a:ea typeface="BentonSans Light"/>
                <a:cs typeface="BentonSans Light"/>
                <a:sym typeface="BentonSans Light"/>
              </a:defRPr>
            </a:pPr>
            <a:endParaRPr sz="2300" dirty="0">
              <a:latin typeface="BentonSans Bold"/>
              <a:ea typeface="BentonSans Bold"/>
              <a:cs typeface="BentonSans Bold"/>
              <a:sym typeface="BentonSans Bold"/>
            </a:endParaRPr>
          </a:p>
        </p:txBody>
      </p:sp>
      <p:pic>
        <p:nvPicPr>
          <p:cNvPr id="230" name="Immagine 1" descr="Immagine 1"/>
          <p:cNvPicPr>
            <a:picLocks noChangeAspect="1"/>
          </p:cNvPicPr>
          <p:nvPr/>
        </p:nvPicPr>
        <p:blipFill>
          <a:blip r:embed="rId3"/>
          <a:stretch>
            <a:fillRect/>
          </a:stretch>
        </p:blipFill>
        <p:spPr>
          <a:xfrm>
            <a:off x="1314772" y="3091654"/>
            <a:ext cx="10015600" cy="5520410"/>
          </a:xfrm>
          <a:prstGeom prst="rect">
            <a:avLst/>
          </a:prstGeom>
          <a:ln w="12700">
            <a:miter lim="400000"/>
          </a:ln>
        </p:spPr>
      </p:pic>
      <p:pic>
        <p:nvPicPr>
          <p:cNvPr id="14" name="pasted-image.pdf">
            <a:extLst>
              <a:ext uri="{FF2B5EF4-FFF2-40B4-BE49-F238E27FC236}">
                <a16:creationId xmlns:a16="http://schemas.microsoft.com/office/drawing/2014/main" id="{D6EDB78A-58A5-4F9C-827E-E7EDD616FA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128"/>
          <p:cNvSpPr/>
          <p:nvPr/>
        </p:nvSpPr>
        <p:spPr>
          <a:xfrm>
            <a:off x="433353" y="9040100"/>
            <a:ext cx="12138094" cy="734196"/>
          </a:xfrm>
          <a:prstGeom prst="rect">
            <a:avLst/>
          </a:prstGeom>
          <a:solidFill>
            <a:srgbClr val="47ABDC"/>
          </a:solidFill>
          <a:ln w="12700">
            <a:miter lim="400000"/>
          </a:ln>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grpSp>
        <p:nvGrpSpPr>
          <p:cNvPr id="235" name="Group 132"/>
          <p:cNvGrpSpPr/>
          <p:nvPr/>
        </p:nvGrpSpPr>
        <p:grpSpPr>
          <a:xfrm>
            <a:off x="11975124" y="292067"/>
            <a:ext cx="593479" cy="593481"/>
            <a:chOff x="0" y="-1"/>
            <a:chExt cx="593477" cy="593480"/>
          </a:xfrm>
        </p:grpSpPr>
        <p:sp>
          <p:nvSpPr>
            <p:cNvPr id="233" name="Shape 130"/>
            <p:cNvSpPr/>
            <p:nvPr/>
          </p:nvSpPr>
          <p:spPr>
            <a:xfrm>
              <a:off x="0" y="-2"/>
              <a:ext cx="593479" cy="593481"/>
            </a:xfrm>
            <a:prstGeom prst="ellipse">
              <a:avLst/>
            </a:prstGeom>
            <a:solidFill>
              <a:srgbClr val="47ABDC"/>
            </a:solidFill>
            <a:ln w="12700" cap="flat">
              <a:noFill/>
              <a:miter lim="400000"/>
            </a:ln>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34" name="Q_logo-q_bianco.png" descr="Q_logo-q_bianco.png"/>
            <p:cNvPicPr>
              <a:picLocks noChangeAspect="1"/>
            </p:cNvPicPr>
            <p:nvPr/>
          </p:nvPicPr>
          <p:blipFill>
            <a:blip r:embed="rId2"/>
            <a:stretch>
              <a:fillRect/>
            </a:stretch>
          </p:blipFill>
          <p:spPr>
            <a:xfrm>
              <a:off x="72541" y="72542"/>
              <a:ext cx="448393" cy="448390"/>
            </a:xfrm>
            <a:prstGeom prst="rect">
              <a:avLst/>
            </a:prstGeom>
            <a:ln w="12700" cap="flat">
              <a:noFill/>
              <a:miter lim="400000"/>
            </a:ln>
            <a:effectLst/>
          </p:spPr>
        </p:pic>
      </p:grpSp>
      <p:sp>
        <p:nvSpPr>
          <p:cNvPr id="236" name="Shape 134"/>
          <p:cNvSpPr txBox="1"/>
          <p:nvPr/>
        </p:nvSpPr>
        <p:spPr>
          <a:xfrm>
            <a:off x="10135652" y="9231937"/>
            <a:ext cx="2255166" cy="35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lnSpc>
                <a:spcPct val="90000"/>
              </a:lnSpc>
              <a:defRPr sz="1700">
                <a:solidFill>
                  <a:srgbClr val="FFFFFF"/>
                </a:solidFill>
                <a:latin typeface="BentonSans Light"/>
                <a:ea typeface="BentonSans Light"/>
                <a:cs typeface="BentonSans Light"/>
                <a:sym typeface="BentonSans Light"/>
              </a:defRPr>
            </a:lvl1pPr>
          </a:lstStyle>
          <a:p>
            <a:r>
              <a:t>Tutti i diritti riservati ©</a:t>
            </a:r>
          </a:p>
        </p:txBody>
      </p:sp>
      <p:sp>
        <p:nvSpPr>
          <p:cNvPr id="238" name="Shape 133"/>
          <p:cNvSpPr txBox="1"/>
          <p:nvPr/>
        </p:nvSpPr>
        <p:spPr>
          <a:xfrm>
            <a:off x="365069" y="309404"/>
            <a:ext cx="5759376"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90000"/>
              </a:lnSpc>
              <a:defRPr sz="3000">
                <a:solidFill>
                  <a:srgbClr val="2473B5"/>
                </a:solidFill>
                <a:latin typeface="BentonSans Bold"/>
                <a:ea typeface="BentonSans Bold"/>
                <a:cs typeface="BentonSans Bold"/>
                <a:sym typeface="BentonSans Bold"/>
              </a:defRPr>
            </a:lvl1pPr>
          </a:lstStyle>
          <a:p>
            <a:r>
              <a:t>I tifosi rifiutano la ESL</a:t>
            </a:r>
          </a:p>
        </p:txBody>
      </p:sp>
      <p:sp>
        <p:nvSpPr>
          <p:cNvPr id="239" name="Shape 129"/>
          <p:cNvSpPr/>
          <p:nvPr/>
        </p:nvSpPr>
        <p:spPr>
          <a:xfrm>
            <a:off x="5148197" y="556320"/>
            <a:ext cx="6538781" cy="1"/>
          </a:xfrm>
          <a:prstGeom prst="line">
            <a:avLst/>
          </a:prstGeom>
          <a:ln w="38100">
            <a:solidFill>
              <a:srgbClr val="47ABDC"/>
            </a:solidFill>
            <a:miter lim="400000"/>
          </a:ln>
        </p:spPr>
        <p:txBody>
          <a:bodyPr lIns="45718" tIns="45718" rIns="45718" bIns="45718"/>
          <a:lstStyle/>
          <a:p>
            <a:endParaRPr/>
          </a:p>
        </p:txBody>
      </p:sp>
      <p:sp>
        <p:nvSpPr>
          <p:cNvPr id="240" name="Rettangolo 7"/>
          <p:cNvSpPr/>
          <p:nvPr/>
        </p:nvSpPr>
        <p:spPr>
          <a:xfrm>
            <a:off x="1539395" y="7084266"/>
            <a:ext cx="788764" cy="302223"/>
          </a:xfrm>
          <a:prstGeom prst="rect">
            <a:avLst/>
          </a:prstGeom>
          <a:solidFill>
            <a:srgbClr val="FFFFFF"/>
          </a:solidFill>
          <a:ln w="12700">
            <a:miter lim="400000"/>
          </a:ln>
        </p:spPr>
        <p:txBody>
          <a:bodyPr lIns="50800" tIns="50800" rIns="50800" bIns="50800" anchor="ctr"/>
          <a:lstStyle/>
          <a:p>
            <a:pPr>
              <a:defRPr>
                <a:latin typeface="+mn-lt"/>
                <a:ea typeface="+mn-ea"/>
                <a:cs typeface="+mn-cs"/>
                <a:sym typeface="Helvetica"/>
              </a:defRPr>
            </a:pPr>
            <a:endParaRPr/>
          </a:p>
        </p:txBody>
      </p:sp>
      <p:sp>
        <p:nvSpPr>
          <p:cNvPr id="241" name="Shape 154"/>
          <p:cNvSpPr txBox="1"/>
          <p:nvPr/>
        </p:nvSpPr>
        <p:spPr>
          <a:xfrm>
            <a:off x="613977" y="9238179"/>
            <a:ext cx="4292842" cy="33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700">
                <a:solidFill>
                  <a:srgbClr val="FFFFFF"/>
                </a:solidFill>
                <a:latin typeface="BentonSans Medium"/>
                <a:ea typeface="BentonSans Medium"/>
                <a:cs typeface="BentonSans Medium"/>
                <a:sym typeface="BentonSans Medium"/>
              </a:defRPr>
            </a:lvl1pPr>
          </a:lstStyle>
          <a:p>
            <a:r>
              <a:rPr lang="it-IT" dirty="0"/>
              <a:t>La Super League: un fallimento politico?</a:t>
            </a:r>
            <a:endParaRPr dirty="0"/>
          </a:p>
        </p:txBody>
      </p:sp>
      <p:sp>
        <p:nvSpPr>
          <p:cNvPr id="242" name="CasellaDiTesto 15"/>
          <p:cNvSpPr txBox="1"/>
          <p:nvPr/>
        </p:nvSpPr>
        <p:spPr>
          <a:xfrm>
            <a:off x="812434" y="1330475"/>
            <a:ext cx="10624023" cy="61247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l">
              <a:defRPr sz="2800">
                <a:latin typeface="BentonSans Light"/>
                <a:ea typeface="BentonSans Light"/>
                <a:cs typeface="BentonSans Light"/>
                <a:sym typeface="BentonSans Light"/>
              </a:defRPr>
            </a:pPr>
            <a:endParaRPr dirty="0"/>
          </a:p>
          <a:p>
            <a:pPr algn="l">
              <a:defRPr sz="2800">
                <a:latin typeface="BentonSans Light"/>
                <a:ea typeface="BentonSans Light"/>
                <a:cs typeface="BentonSans Light"/>
                <a:sym typeface="BentonSans Light"/>
              </a:defRPr>
            </a:pPr>
            <a:r>
              <a:rPr dirty="0"/>
              <a:t>Difficile </a:t>
            </a:r>
            <a:r>
              <a:rPr dirty="0" err="1"/>
              <a:t>immaginare</a:t>
            </a:r>
            <a:r>
              <a:rPr dirty="0"/>
              <a:t> </a:t>
            </a:r>
            <a:r>
              <a:rPr dirty="0" err="1"/>
              <a:t>che</a:t>
            </a:r>
            <a:r>
              <a:rPr dirty="0"/>
              <a:t> </a:t>
            </a:r>
            <a:r>
              <a:rPr dirty="0" err="1"/>
              <a:t>l’accoglienza</a:t>
            </a:r>
            <a:r>
              <a:rPr dirty="0"/>
              <a:t> </a:t>
            </a:r>
            <a:r>
              <a:rPr dirty="0" err="1"/>
              <a:t>della</a:t>
            </a:r>
            <a:r>
              <a:rPr dirty="0"/>
              <a:t> Super League non </a:t>
            </a:r>
            <a:r>
              <a:rPr dirty="0" err="1"/>
              <a:t>sia</a:t>
            </a:r>
            <a:r>
              <a:rPr dirty="0"/>
              <a:t> </a:t>
            </a:r>
            <a:r>
              <a:rPr dirty="0" err="1"/>
              <a:t>stata</a:t>
            </a:r>
            <a:r>
              <a:rPr dirty="0"/>
              <a:t> </a:t>
            </a:r>
            <a:r>
              <a:rPr dirty="0" err="1"/>
              <a:t>oggetto</a:t>
            </a:r>
            <a:r>
              <a:rPr dirty="0"/>
              <a:t> di </a:t>
            </a:r>
            <a:r>
              <a:rPr dirty="0" err="1"/>
              <a:t>sondaggi</a:t>
            </a:r>
            <a:r>
              <a:rPr dirty="0"/>
              <a:t> e </a:t>
            </a:r>
            <a:r>
              <a:rPr dirty="0" err="1"/>
              <a:t>indagini</a:t>
            </a:r>
            <a:r>
              <a:rPr dirty="0"/>
              <a:t> di </a:t>
            </a:r>
            <a:r>
              <a:rPr dirty="0" err="1"/>
              <a:t>mercato</a:t>
            </a:r>
            <a:r>
              <a:rPr dirty="0"/>
              <a:t> prima del </a:t>
            </a:r>
            <a:r>
              <a:rPr dirty="0" err="1"/>
              <a:t>lancio</a:t>
            </a:r>
            <a:r>
              <a:rPr dirty="0"/>
              <a:t>.</a:t>
            </a:r>
          </a:p>
          <a:p>
            <a:pPr algn="l">
              <a:defRPr sz="2800">
                <a:latin typeface="BentonSans Light"/>
                <a:ea typeface="BentonSans Light"/>
                <a:cs typeface="BentonSans Light"/>
                <a:sym typeface="BentonSans Light"/>
              </a:defRPr>
            </a:pPr>
            <a:r>
              <a:rPr dirty="0"/>
              <a:t>Come </a:t>
            </a:r>
            <a:r>
              <a:rPr dirty="0" err="1"/>
              <a:t>è</a:t>
            </a:r>
            <a:r>
              <a:rPr dirty="0"/>
              <a:t> </a:t>
            </a:r>
            <a:r>
              <a:rPr dirty="0" err="1"/>
              <a:t>possibile</a:t>
            </a:r>
            <a:r>
              <a:rPr dirty="0"/>
              <a:t> </a:t>
            </a:r>
            <a:r>
              <a:rPr dirty="0" err="1"/>
              <a:t>che</a:t>
            </a:r>
            <a:r>
              <a:rPr dirty="0"/>
              <a:t> </a:t>
            </a:r>
            <a:r>
              <a:rPr dirty="0" err="1"/>
              <a:t>gli</a:t>
            </a:r>
            <a:r>
              <a:rPr dirty="0"/>
              <a:t> </a:t>
            </a:r>
            <a:r>
              <a:rPr dirty="0" err="1"/>
              <a:t>organizzatori</a:t>
            </a:r>
            <a:r>
              <a:rPr dirty="0"/>
              <a:t> </a:t>
            </a:r>
            <a:r>
              <a:rPr dirty="0" err="1"/>
              <a:t>della</a:t>
            </a:r>
            <a:r>
              <a:rPr dirty="0"/>
              <a:t> Super League </a:t>
            </a:r>
            <a:r>
              <a:rPr dirty="0" err="1"/>
              <a:t>abbiano</a:t>
            </a:r>
            <a:r>
              <a:rPr dirty="0"/>
              <a:t> </a:t>
            </a:r>
            <a:r>
              <a:rPr dirty="0" err="1"/>
              <a:t>sottovalutato</a:t>
            </a:r>
            <a:r>
              <a:rPr dirty="0"/>
              <a:t> la </a:t>
            </a:r>
            <a:r>
              <a:rPr dirty="0" err="1"/>
              <a:t>reazione</a:t>
            </a:r>
            <a:r>
              <a:rPr dirty="0"/>
              <a:t> </a:t>
            </a:r>
            <a:r>
              <a:rPr dirty="0" err="1"/>
              <a:t>dei</a:t>
            </a:r>
            <a:r>
              <a:rPr dirty="0"/>
              <a:t> </a:t>
            </a:r>
            <a:r>
              <a:rPr dirty="0" err="1"/>
              <a:t>tifosi</a:t>
            </a:r>
            <a:r>
              <a:rPr dirty="0"/>
              <a:t>?</a:t>
            </a:r>
            <a:endParaRPr dirty="0">
              <a:latin typeface="+mn-lt"/>
              <a:ea typeface="+mn-ea"/>
              <a:cs typeface="+mn-cs"/>
              <a:sym typeface="Helvetica"/>
            </a:endParaRPr>
          </a:p>
          <a:p>
            <a:pPr algn="l">
              <a:defRPr sz="2800">
                <a:latin typeface="BentonSans Light"/>
                <a:ea typeface="BentonSans Light"/>
                <a:cs typeface="BentonSans Light"/>
                <a:sym typeface="BentonSans Light"/>
              </a:defRPr>
            </a:pPr>
            <a:endParaRPr dirty="0">
              <a:latin typeface="+mn-lt"/>
              <a:ea typeface="+mn-ea"/>
              <a:cs typeface="+mn-cs"/>
              <a:sym typeface="Helvetica"/>
            </a:endParaRPr>
          </a:p>
          <a:p>
            <a:pPr algn="l">
              <a:defRPr sz="2800">
                <a:latin typeface="BentonSans Light"/>
                <a:ea typeface="BentonSans Light"/>
                <a:cs typeface="BentonSans Light"/>
                <a:sym typeface="BentonSans Light"/>
              </a:defRPr>
            </a:pPr>
            <a:endParaRPr dirty="0">
              <a:latin typeface="+mn-lt"/>
              <a:ea typeface="+mn-ea"/>
              <a:cs typeface="+mn-cs"/>
              <a:sym typeface="Helvetica"/>
            </a:endParaRPr>
          </a:p>
          <a:p>
            <a:pPr marL="514350" indent="-514350" algn="l">
              <a:buSzPct val="100000"/>
              <a:buAutoNum type="arabicPeriod"/>
              <a:defRPr sz="2800">
                <a:latin typeface="BentonSans Light"/>
                <a:ea typeface="BentonSans Light"/>
                <a:cs typeface="BentonSans Light"/>
                <a:sym typeface="BentonSans Light"/>
              </a:defRPr>
            </a:pPr>
            <a:r>
              <a:rPr dirty="0"/>
              <a:t>La </a:t>
            </a:r>
            <a:r>
              <a:rPr dirty="0" err="1"/>
              <a:t>reazione</a:t>
            </a:r>
            <a:r>
              <a:rPr dirty="0"/>
              <a:t> a un </a:t>
            </a:r>
            <a:r>
              <a:rPr sz="2800" dirty="0" err="1">
                <a:latin typeface="BentonSans Bold" panose="02000503000000020004" pitchFamily="50" charset="0"/>
              </a:rPr>
              <a:t>fatto</a:t>
            </a:r>
            <a:r>
              <a:rPr sz="2800" dirty="0">
                <a:latin typeface="BentonSans Bold" panose="02000503000000020004" pitchFamily="50" charset="0"/>
              </a:rPr>
              <a:t> </a:t>
            </a:r>
            <a:r>
              <a:rPr sz="2800" dirty="0" err="1">
                <a:latin typeface="BentonSans Bold" panose="02000503000000020004" pitchFamily="50" charset="0"/>
              </a:rPr>
              <a:t>compiuto</a:t>
            </a:r>
            <a:r>
              <a:rPr sz="2800" dirty="0">
                <a:latin typeface="BentonSans Bold" panose="02000503000000020004" pitchFamily="50" charset="0"/>
              </a:rPr>
              <a:t> </a:t>
            </a:r>
            <a:r>
              <a:rPr dirty="0" err="1"/>
              <a:t>è</a:t>
            </a:r>
            <a:r>
              <a:rPr dirty="0"/>
              <a:t> </a:t>
            </a:r>
            <a:r>
              <a:rPr dirty="0" err="1"/>
              <a:t>più</a:t>
            </a:r>
            <a:r>
              <a:rPr dirty="0"/>
              <a:t> </a:t>
            </a:r>
            <a:r>
              <a:rPr dirty="0" err="1"/>
              <a:t>intensa</a:t>
            </a:r>
            <a:r>
              <a:rPr dirty="0"/>
              <a:t> </a:t>
            </a:r>
            <a:r>
              <a:rPr dirty="0" err="1"/>
              <a:t>della</a:t>
            </a:r>
            <a:r>
              <a:rPr dirty="0"/>
              <a:t> </a:t>
            </a:r>
            <a:r>
              <a:rPr dirty="0" err="1"/>
              <a:t>reazione</a:t>
            </a:r>
            <a:r>
              <a:rPr dirty="0"/>
              <a:t> ad un </a:t>
            </a:r>
            <a:r>
              <a:rPr dirty="0" err="1"/>
              <a:t>fatto</a:t>
            </a:r>
            <a:r>
              <a:rPr dirty="0"/>
              <a:t> </a:t>
            </a:r>
            <a:r>
              <a:rPr dirty="0" err="1"/>
              <a:t>ipotetico</a:t>
            </a:r>
            <a:r>
              <a:rPr dirty="0"/>
              <a:t>, </a:t>
            </a:r>
            <a:r>
              <a:rPr dirty="0" err="1"/>
              <a:t>vago</a:t>
            </a:r>
            <a:r>
              <a:rPr dirty="0"/>
              <a:t> e </a:t>
            </a:r>
            <a:r>
              <a:rPr dirty="0" err="1"/>
              <a:t>lontano</a:t>
            </a:r>
            <a:r>
              <a:rPr dirty="0"/>
              <a:t> del tempo</a:t>
            </a:r>
            <a:r>
              <a:rPr lang="it-IT" dirty="0"/>
              <a:t>.</a:t>
            </a:r>
            <a:endParaRPr dirty="0"/>
          </a:p>
          <a:p>
            <a:pPr marL="514350" indent="-514350" algn="l">
              <a:buSzPct val="100000"/>
              <a:buAutoNum type="arabicPeriod" startAt="2"/>
              <a:defRPr sz="2800">
                <a:latin typeface="BentonSans Light"/>
                <a:ea typeface="BentonSans Light"/>
                <a:cs typeface="BentonSans Light"/>
                <a:sym typeface="BentonSans Light"/>
              </a:defRPr>
            </a:pPr>
            <a:r>
              <a:rPr dirty="0"/>
              <a:t>La </a:t>
            </a:r>
            <a:r>
              <a:rPr sz="2800" dirty="0" err="1">
                <a:latin typeface="BentonSans Bold" panose="02000503000000020004" pitchFamily="50" charset="0"/>
              </a:rPr>
              <a:t>reazione</a:t>
            </a:r>
            <a:r>
              <a:rPr dirty="0"/>
              <a:t> di UEFA e </a:t>
            </a:r>
            <a:r>
              <a:rPr dirty="0" err="1"/>
              <a:t>leghe</a:t>
            </a:r>
            <a:r>
              <a:rPr dirty="0"/>
              <a:t> </a:t>
            </a:r>
            <a:r>
              <a:rPr dirty="0" err="1"/>
              <a:t>nazionali</a:t>
            </a:r>
            <a:r>
              <a:rPr dirty="0"/>
              <a:t> e la </a:t>
            </a:r>
            <a:r>
              <a:rPr dirty="0" err="1"/>
              <a:t>minaccia</a:t>
            </a:r>
            <a:r>
              <a:rPr dirty="0"/>
              <a:t> di </a:t>
            </a:r>
            <a:r>
              <a:rPr dirty="0" err="1"/>
              <a:t>escludere</a:t>
            </a:r>
            <a:r>
              <a:rPr dirty="0"/>
              <a:t> </a:t>
            </a:r>
            <a:r>
              <a:rPr dirty="0" err="1"/>
              <a:t>i</a:t>
            </a:r>
            <a:r>
              <a:rPr dirty="0"/>
              <a:t> </a:t>
            </a:r>
            <a:r>
              <a:rPr dirty="0" err="1"/>
              <a:t>grandi</a:t>
            </a:r>
            <a:r>
              <a:rPr dirty="0"/>
              <a:t> club (per </a:t>
            </a:r>
            <a:r>
              <a:rPr dirty="0" err="1"/>
              <a:t>quanto</a:t>
            </a:r>
            <a:r>
              <a:rPr dirty="0"/>
              <a:t> poco </a:t>
            </a:r>
            <a:r>
              <a:rPr dirty="0" err="1"/>
              <a:t>credibile</a:t>
            </a:r>
            <a:r>
              <a:rPr dirty="0"/>
              <a:t>) ha </a:t>
            </a:r>
            <a:r>
              <a:rPr dirty="0" err="1"/>
              <a:t>creato</a:t>
            </a:r>
            <a:r>
              <a:rPr dirty="0"/>
              <a:t> un </a:t>
            </a:r>
            <a:r>
              <a:rPr dirty="0" err="1"/>
              <a:t>contrasto</a:t>
            </a:r>
            <a:r>
              <a:rPr dirty="0"/>
              <a:t> </a:t>
            </a:r>
            <a:r>
              <a:rPr dirty="0" err="1"/>
              <a:t>netto</a:t>
            </a:r>
            <a:r>
              <a:rPr dirty="0"/>
              <a:t> </a:t>
            </a:r>
            <a:r>
              <a:rPr dirty="0" err="1"/>
              <a:t>fra</a:t>
            </a:r>
            <a:r>
              <a:rPr dirty="0"/>
              <a:t> </a:t>
            </a:r>
            <a:r>
              <a:rPr dirty="0" err="1"/>
              <a:t>campionati</a:t>
            </a:r>
            <a:r>
              <a:rPr dirty="0"/>
              <a:t> </a:t>
            </a:r>
            <a:r>
              <a:rPr dirty="0" err="1"/>
              <a:t>locali</a:t>
            </a:r>
            <a:r>
              <a:rPr dirty="0"/>
              <a:t> e Super League, </a:t>
            </a:r>
            <a:r>
              <a:rPr dirty="0" err="1"/>
              <a:t>fra</a:t>
            </a:r>
            <a:r>
              <a:rPr dirty="0"/>
              <a:t> il calcio da sempre </a:t>
            </a:r>
            <a:r>
              <a:rPr dirty="0" err="1"/>
              <a:t>amato</a:t>
            </a:r>
            <a:r>
              <a:rPr dirty="0"/>
              <a:t> </a:t>
            </a:r>
            <a:r>
              <a:rPr dirty="0" err="1"/>
              <a:t>dai</a:t>
            </a:r>
            <a:r>
              <a:rPr dirty="0"/>
              <a:t> </a:t>
            </a:r>
            <a:r>
              <a:rPr dirty="0" err="1"/>
              <a:t>tifosi</a:t>
            </a:r>
            <a:r>
              <a:rPr dirty="0"/>
              <a:t> e il </a:t>
            </a:r>
            <a:r>
              <a:rPr dirty="0" err="1"/>
              <a:t>progetto</a:t>
            </a:r>
            <a:r>
              <a:rPr dirty="0"/>
              <a:t> </a:t>
            </a:r>
            <a:r>
              <a:rPr dirty="0" err="1"/>
              <a:t>che</a:t>
            </a:r>
            <a:r>
              <a:rPr dirty="0"/>
              <a:t> </a:t>
            </a:r>
            <a:r>
              <a:rPr dirty="0" err="1"/>
              <a:t>l’avrebbe</a:t>
            </a:r>
            <a:r>
              <a:rPr dirty="0"/>
              <a:t> </a:t>
            </a:r>
            <a:r>
              <a:rPr lang="it-IT" dirty="0"/>
              <a:t>'</a:t>
            </a:r>
            <a:r>
              <a:rPr dirty="0" err="1"/>
              <a:t>distrutto</a:t>
            </a:r>
            <a:r>
              <a:rPr lang="it-IT" dirty="0"/>
              <a:t>’.</a:t>
            </a:r>
            <a:endParaRPr dirty="0"/>
          </a:p>
        </p:txBody>
      </p:sp>
      <p:pic>
        <p:nvPicPr>
          <p:cNvPr id="13" name="pasted-image.pdf">
            <a:extLst>
              <a:ext uri="{FF2B5EF4-FFF2-40B4-BE49-F238E27FC236}">
                <a16:creationId xmlns:a16="http://schemas.microsoft.com/office/drawing/2014/main" id="{545084C9-7636-47E8-856F-46573142A3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5545" y="9257680"/>
            <a:ext cx="977421" cy="21529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30</TotalTime>
  <Words>3848</Words>
  <Application>Microsoft Office PowerPoint</Application>
  <PresentationFormat>Personalizzato</PresentationFormat>
  <Paragraphs>587</Paragraphs>
  <Slides>45</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45</vt:i4>
      </vt:variant>
    </vt:vector>
  </HeadingPairs>
  <TitlesOfParts>
    <vt:vector size="56" baseType="lpstr">
      <vt:lpstr>Arial</vt:lpstr>
      <vt:lpstr>BentonSans Bold</vt:lpstr>
      <vt:lpstr>BentonSans ExtraLight</vt:lpstr>
      <vt:lpstr>BentonSans Light</vt:lpstr>
      <vt:lpstr>BentonSans LightItalic</vt:lpstr>
      <vt:lpstr>BentonSans Medium</vt:lpstr>
      <vt:lpstr>BentonSans Regular Italic</vt:lpstr>
      <vt:lpstr>Helvetica</vt:lpstr>
      <vt:lpstr>Helvetica Light</vt:lpstr>
      <vt:lpstr>Helvetica Neue</vt:lpstr>
      <vt:lpstr>White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PREGLIASCO LORENZO IT 11725000019</dc:creator>
  <cp:lastModifiedBy>PREGLIASCO LORENZO IT 11725000019</cp:lastModifiedBy>
  <cp:revision>5</cp:revision>
  <dcterms:modified xsi:type="dcterms:W3CDTF">2021-04-23T08:58:00Z</dcterms:modified>
</cp:coreProperties>
</file>